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cc5074d09f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gcc5074d09f_0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cc5074d09f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gcc5074d09f_0_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cc5074d09f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gcc5074d09f_0_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c6d68a87ad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c6d68a87a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c45b121d43_1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c45b121d43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c45b121d43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gc45b121d43_1_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cc5b4ed33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gcc5b4ed338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cecf60b09b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gcecf60b09b_0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d00d5ad07d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d00d5ad0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cecf60b09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gcecf60b09b_0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cecf60b09b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gcecf60b09b_0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c45b121d43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gc45b121d43_1_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cc5074d09f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gcc5074d09f_0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cc5074d09f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gcc5074d09f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p:cSld name="Diapositiva de título">
    <p:spTree>
      <p:nvGrpSpPr>
        <p:cNvPr id="11" name="Shape 11"/>
        <p:cNvGrpSpPr/>
        <p:nvPr/>
      </p:nvGrpSpPr>
      <p:grpSpPr>
        <a:xfrm>
          <a:off x="0" y="0"/>
          <a:ext cx="0" cy="0"/>
          <a:chOff x="0" y="0"/>
          <a:chExt cx="0" cy="0"/>
        </a:xfrm>
      </p:grpSpPr>
      <p:pic>
        <p:nvPicPr>
          <p:cNvPr id="12" name="Google Shape;12;p2"/>
          <p:cNvPicPr preferRelativeResize="0"/>
          <p:nvPr/>
        </p:nvPicPr>
        <p:blipFill rotWithShape="1">
          <a:blip r:embed="rId2">
            <a:alphaModFix/>
          </a:blip>
          <a:srcRect b="0" l="0" r="0" t="0"/>
          <a:stretch/>
        </p:blipFill>
        <p:spPr>
          <a:xfrm>
            <a:off x="0" y="0"/>
            <a:ext cx="9144000" cy="51435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39" name="Shape 39"/>
        <p:cNvGrpSpPr/>
        <p:nvPr/>
      </p:nvGrpSpPr>
      <p:grpSpPr>
        <a:xfrm>
          <a:off x="0" y="0"/>
          <a:ext cx="0" cy="0"/>
          <a:chOff x="0" y="0"/>
          <a:chExt cx="0" cy="0"/>
        </a:xfrm>
      </p:grpSpPr>
      <p:sp>
        <p:nvSpPr>
          <p:cNvPr id="40" name="Google Shape;40;p11"/>
          <p:cNvSpPr txBox="1"/>
          <p:nvPr>
            <p:ph type="title"/>
          </p:nvPr>
        </p:nvSpPr>
        <p:spPr>
          <a:xfrm>
            <a:off x="457200" y="205979"/>
            <a:ext cx="8229600" cy="857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11"/>
          <p:cNvSpPr txBox="1"/>
          <p:nvPr>
            <p:ph idx="1" type="body"/>
          </p:nvPr>
        </p:nvSpPr>
        <p:spPr>
          <a:xfrm rot="5400000">
            <a:off x="2874764" y="-1217413"/>
            <a:ext cx="3394472" cy="82296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42" name="Google Shape;42;p11"/>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1"/>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1"/>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45" name="Shape 45"/>
        <p:cNvGrpSpPr/>
        <p:nvPr/>
      </p:nvGrpSpPr>
      <p:grpSpPr>
        <a:xfrm>
          <a:off x="0" y="0"/>
          <a:ext cx="0" cy="0"/>
          <a:chOff x="0" y="0"/>
          <a:chExt cx="0" cy="0"/>
        </a:xfrm>
      </p:grpSpPr>
      <p:sp>
        <p:nvSpPr>
          <p:cNvPr id="46" name="Google Shape;46;p12"/>
          <p:cNvSpPr txBox="1"/>
          <p:nvPr>
            <p:ph type="title"/>
          </p:nvPr>
        </p:nvSpPr>
        <p:spPr>
          <a:xfrm rot="5400000">
            <a:off x="5463778" y="1371601"/>
            <a:ext cx="4388644" cy="20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12"/>
          <p:cNvSpPr txBox="1"/>
          <p:nvPr>
            <p:ph idx="1" type="body"/>
          </p:nvPr>
        </p:nvSpPr>
        <p:spPr>
          <a:xfrm rot="5400000">
            <a:off x="1272778" y="-609599"/>
            <a:ext cx="4388644" cy="6019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48" name="Google Shape;48;p12"/>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2"/>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12"/>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p:cSld name="Encabezado de sección">
    <p:spTree>
      <p:nvGrpSpPr>
        <p:cNvPr id="13"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b="81517" l="88730" r="0" t="0"/>
          <a:stretch/>
        </p:blipFill>
        <p:spPr>
          <a:xfrm>
            <a:off x="8113486" y="0"/>
            <a:ext cx="1030514" cy="95068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p:cSld name="Comparación">
    <p:spTree>
      <p:nvGrpSpPr>
        <p:cNvPr id="15" name="Shape 15"/>
        <p:cNvGrpSpPr/>
        <p:nvPr/>
      </p:nvGrpSpPr>
      <p:grpSpPr>
        <a:xfrm>
          <a:off x="0" y="0"/>
          <a:ext cx="0" cy="0"/>
          <a:chOff x="0" y="0"/>
          <a:chExt cx="0" cy="0"/>
        </a:xfrm>
      </p:grpSpPr>
      <p:pic>
        <p:nvPicPr>
          <p:cNvPr id="16" name="Google Shape;16;p4"/>
          <p:cNvPicPr preferRelativeResize="0"/>
          <p:nvPr/>
        </p:nvPicPr>
        <p:blipFill rotWithShape="1">
          <a:blip r:embed="rId2">
            <a:alphaModFix/>
          </a:blip>
          <a:srcRect b="0" l="0" r="0" t="0"/>
          <a:stretch/>
        </p:blipFill>
        <p:spPr>
          <a:xfrm>
            <a:off x="0" y="0"/>
            <a:ext cx="9144000" cy="51435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p:cSld name="Dos objetos">
    <p:spTree>
      <p:nvGrpSpPr>
        <p:cNvPr id="17" name="Shape 17"/>
        <p:cNvGrpSpPr/>
        <p:nvPr/>
      </p:nvGrpSpPr>
      <p:grpSpPr>
        <a:xfrm>
          <a:off x="0" y="0"/>
          <a:ext cx="0" cy="0"/>
          <a:chOff x="0" y="0"/>
          <a:chExt cx="0" cy="0"/>
        </a:xfrm>
      </p:grpSpPr>
      <p:pic>
        <p:nvPicPr>
          <p:cNvPr id="18" name="Google Shape;18;p5"/>
          <p:cNvPicPr preferRelativeResize="0"/>
          <p:nvPr/>
        </p:nvPicPr>
        <p:blipFill rotWithShape="1">
          <a:blip r:embed="rId2">
            <a:alphaModFix/>
          </a:blip>
          <a:srcRect b="0" l="0" r="0" t="0"/>
          <a:stretch/>
        </p:blipFill>
        <p:spPr>
          <a:xfrm>
            <a:off x="0" y="0"/>
            <a:ext cx="9144000" cy="51435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19" name="Shape 19"/>
        <p:cNvGrpSpPr/>
        <p:nvPr/>
      </p:nvGrpSpPr>
      <p:grpSpPr>
        <a:xfrm>
          <a:off x="0" y="0"/>
          <a:ext cx="0" cy="0"/>
          <a:chOff x="0" y="0"/>
          <a:chExt cx="0" cy="0"/>
        </a:xfrm>
      </p:grpSpPr>
      <p:pic>
        <p:nvPicPr>
          <p:cNvPr id="20" name="Google Shape;20;p6"/>
          <p:cNvPicPr preferRelativeResize="0"/>
          <p:nvPr/>
        </p:nvPicPr>
        <p:blipFill rotWithShape="1">
          <a:blip r:embed="rId2">
            <a:alphaModFix/>
          </a:blip>
          <a:srcRect b="0" l="0" r="0" t="0"/>
          <a:stretch/>
        </p:blipFill>
        <p:spPr>
          <a:xfrm>
            <a:off x="0" y="0"/>
            <a:ext cx="9144000" cy="51435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p:cSld name="Título y objetos">
    <p:spTree>
      <p:nvGrpSpPr>
        <p:cNvPr id="21" name="Shape 21"/>
        <p:cNvGrpSpPr/>
        <p:nvPr/>
      </p:nvGrpSpPr>
      <p:grpSpPr>
        <a:xfrm>
          <a:off x="0" y="0"/>
          <a:ext cx="0" cy="0"/>
          <a:chOff x="0" y="0"/>
          <a:chExt cx="0" cy="0"/>
        </a:xfrm>
      </p:grpSpPr>
      <p:pic>
        <p:nvPicPr>
          <p:cNvPr id="22" name="Google Shape;22;p7"/>
          <p:cNvPicPr preferRelativeResize="0"/>
          <p:nvPr/>
        </p:nvPicPr>
        <p:blipFill rotWithShape="1">
          <a:blip r:embed="rId2">
            <a:alphaModFix/>
          </a:blip>
          <a:srcRect b="0" l="0" r="0" t="0"/>
          <a:stretch/>
        </p:blipFill>
        <p:spPr>
          <a:xfrm>
            <a:off x="0" y="0"/>
            <a:ext cx="9144000" cy="51435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ólo el título">
  <p:cSld name="Sólo el título">
    <p:spTree>
      <p:nvGrpSpPr>
        <p:cNvPr id="23" name="Shape 23"/>
        <p:cNvGrpSpPr/>
        <p:nvPr/>
      </p:nvGrpSpPr>
      <p:grpSpPr>
        <a:xfrm>
          <a:off x="0" y="0"/>
          <a:ext cx="0" cy="0"/>
          <a:chOff x="0" y="0"/>
          <a:chExt cx="0" cy="0"/>
        </a:xfrm>
      </p:grpSpPr>
      <p:pic>
        <p:nvPicPr>
          <p:cNvPr id="24" name="Google Shape;24;p8"/>
          <p:cNvPicPr preferRelativeResize="0"/>
          <p:nvPr/>
        </p:nvPicPr>
        <p:blipFill rotWithShape="1">
          <a:blip r:embed="rId2">
            <a:alphaModFix/>
          </a:blip>
          <a:srcRect b="0" l="0" r="0" t="0"/>
          <a:stretch/>
        </p:blipFill>
        <p:spPr>
          <a:xfrm>
            <a:off x="0" y="0"/>
            <a:ext cx="9144000" cy="51435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25" name="Shape 25"/>
        <p:cNvGrpSpPr/>
        <p:nvPr/>
      </p:nvGrpSpPr>
      <p:grpSpPr>
        <a:xfrm>
          <a:off x="0" y="0"/>
          <a:ext cx="0" cy="0"/>
          <a:chOff x="0" y="0"/>
          <a:chExt cx="0" cy="0"/>
        </a:xfrm>
      </p:grpSpPr>
      <p:sp>
        <p:nvSpPr>
          <p:cNvPr id="26" name="Google Shape;26;p9"/>
          <p:cNvSpPr txBox="1"/>
          <p:nvPr>
            <p:ph type="title"/>
          </p:nvPr>
        </p:nvSpPr>
        <p:spPr>
          <a:xfrm>
            <a:off x="457201" y="204787"/>
            <a:ext cx="3008313" cy="871538"/>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9"/>
          <p:cNvSpPr txBox="1"/>
          <p:nvPr>
            <p:ph idx="1" type="body"/>
          </p:nvPr>
        </p:nvSpPr>
        <p:spPr>
          <a:xfrm>
            <a:off x="3575050" y="204788"/>
            <a:ext cx="5111750" cy="4389835"/>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28" name="Google Shape;28;p9"/>
          <p:cNvSpPr txBox="1"/>
          <p:nvPr>
            <p:ph idx="2" type="body"/>
          </p:nvPr>
        </p:nvSpPr>
        <p:spPr>
          <a:xfrm>
            <a:off x="457201" y="1076326"/>
            <a:ext cx="3008313" cy="3518297"/>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29" name="Google Shape;29;p9"/>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9"/>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9"/>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32" name="Shape 32"/>
        <p:cNvGrpSpPr/>
        <p:nvPr/>
      </p:nvGrpSpPr>
      <p:grpSpPr>
        <a:xfrm>
          <a:off x="0" y="0"/>
          <a:ext cx="0" cy="0"/>
          <a:chOff x="0" y="0"/>
          <a:chExt cx="0" cy="0"/>
        </a:xfrm>
      </p:grpSpPr>
      <p:sp>
        <p:nvSpPr>
          <p:cNvPr id="33" name="Google Shape;33;p10"/>
          <p:cNvSpPr txBox="1"/>
          <p:nvPr>
            <p:ph type="title"/>
          </p:nvPr>
        </p:nvSpPr>
        <p:spPr>
          <a:xfrm>
            <a:off x="1792288" y="3600450"/>
            <a:ext cx="5486400" cy="425054"/>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 name="Google Shape;34;p10"/>
          <p:cNvSpPr/>
          <p:nvPr>
            <p:ph idx="2" type="pic"/>
          </p:nvPr>
        </p:nvSpPr>
        <p:spPr>
          <a:xfrm>
            <a:off x="1792288" y="459581"/>
            <a:ext cx="5486400" cy="3086100"/>
          </a:xfrm>
          <a:prstGeom prst="rect">
            <a:avLst/>
          </a:prstGeom>
          <a:noFill/>
          <a:ln>
            <a:noFill/>
          </a:ln>
        </p:spPr>
        <p:txBody>
          <a:bodyPr anchorCtr="0" anchor="t" bIns="45700" lIns="91425" spcFirstLastPara="1" rIns="91425" wrap="square" tIns="45700">
            <a:noAutofit/>
          </a:bodyPr>
          <a:lstStyle>
            <a:lvl1pPr lvl="0" marR="0" rtl="0" algn="l">
              <a:spcBef>
                <a:spcPts val="64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spcBef>
                <a:spcPts val="56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spcBef>
                <a:spcPts val="48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35" name="Google Shape;35;p10"/>
          <p:cNvSpPr txBox="1"/>
          <p:nvPr>
            <p:ph idx="1" type="body"/>
          </p:nvPr>
        </p:nvSpPr>
        <p:spPr>
          <a:xfrm>
            <a:off x="1792288" y="4025503"/>
            <a:ext cx="5486400" cy="603647"/>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36" name="Google Shape;36;p10"/>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10"/>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0"/>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05979"/>
            <a:ext cx="8229600" cy="85725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200151"/>
            <a:ext cx="8229600" cy="3394472"/>
          </a:xfrm>
          <a:prstGeom prst="rect">
            <a:avLst/>
          </a:prstGeom>
          <a:noFill/>
          <a:ln>
            <a:noFill/>
          </a:ln>
        </p:spPr>
        <p:txBody>
          <a:bodyPr anchorCtr="0" anchor="t" bIns="45700" lIns="91425" spcFirstLastPara="1" rIns="91425" wrap="square" tIns="45700">
            <a:no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2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17.png"/><Relationship Id="rId5"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6.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25.png"/><Relationship Id="rId5"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sp>
        <p:nvSpPr>
          <p:cNvPr id="55" name="Google Shape;55;p13"/>
          <p:cNvSpPr txBox="1"/>
          <p:nvPr/>
        </p:nvSpPr>
        <p:spPr>
          <a:xfrm>
            <a:off x="222821" y="1862408"/>
            <a:ext cx="8189240" cy="52322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i="0" lang="es-CO" sz="2800" u="none" cap="none" strike="noStrike">
                <a:solidFill>
                  <a:srgbClr val="3F3F3F"/>
                </a:solidFill>
                <a:latin typeface="Times New Roman"/>
                <a:ea typeface="Times New Roman"/>
                <a:cs typeface="Times New Roman"/>
                <a:sym typeface="Times New Roman"/>
              </a:rPr>
              <a:t>SENA-</a:t>
            </a:r>
            <a:r>
              <a:rPr b="1" lang="es-CO" sz="2800">
                <a:solidFill>
                  <a:srgbClr val="3F3F3F"/>
                </a:solidFill>
                <a:latin typeface="Times New Roman"/>
                <a:ea typeface="Times New Roman"/>
                <a:cs typeface="Times New Roman"/>
                <a:sym typeface="Times New Roman"/>
              </a:rPr>
              <a:t>Centro de Electricidad </a:t>
            </a:r>
            <a:r>
              <a:rPr b="1" lang="es-CO" sz="2800">
                <a:solidFill>
                  <a:srgbClr val="3F3F3F"/>
                </a:solidFill>
                <a:latin typeface="Times New Roman"/>
                <a:ea typeface="Times New Roman"/>
                <a:cs typeface="Times New Roman"/>
                <a:sym typeface="Times New Roman"/>
              </a:rPr>
              <a:t>Electrónica</a:t>
            </a:r>
            <a:r>
              <a:rPr b="1" lang="es-CO" sz="2800">
                <a:solidFill>
                  <a:srgbClr val="3F3F3F"/>
                </a:solidFill>
                <a:latin typeface="Times New Roman"/>
                <a:ea typeface="Times New Roman"/>
                <a:cs typeface="Times New Roman"/>
                <a:sym typeface="Times New Roman"/>
              </a:rPr>
              <a:t> y Telecomunicaciones</a:t>
            </a:r>
            <a:endParaRPr>
              <a:latin typeface="Times New Roman"/>
              <a:ea typeface="Times New Roman"/>
              <a:cs typeface="Times New Roman"/>
              <a:sym typeface="Times New Roman"/>
            </a:endParaRPr>
          </a:p>
        </p:txBody>
      </p:sp>
      <p:sp>
        <p:nvSpPr>
          <p:cNvPr id="56" name="Google Shape;56;p13"/>
          <p:cNvSpPr txBox="1"/>
          <p:nvPr/>
        </p:nvSpPr>
        <p:spPr>
          <a:xfrm>
            <a:off x="330829" y="2530959"/>
            <a:ext cx="8189240" cy="52322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Clr>
                <a:srgbClr val="000000"/>
              </a:buClr>
              <a:buFont typeface="Arial"/>
              <a:buNone/>
            </a:pPr>
            <a:r>
              <a:t/>
            </a:r>
            <a:endParaRPr>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2"/>
          <p:cNvSpPr txBox="1"/>
          <p:nvPr/>
        </p:nvSpPr>
        <p:spPr>
          <a:xfrm>
            <a:off x="247150" y="87525"/>
            <a:ext cx="6755400" cy="646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CO" sz="3500">
                <a:solidFill>
                  <a:srgbClr val="3F3F3F"/>
                </a:solidFill>
                <a:latin typeface="Times New Roman"/>
                <a:ea typeface="Times New Roman"/>
                <a:cs typeface="Times New Roman"/>
                <a:sym typeface="Times New Roman"/>
              </a:rPr>
              <a:t>Levantamiento de información</a:t>
            </a:r>
            <a:endParaRPr sz="1300">
              <a:latin typeface="Times New Roman"/>
              <a:ea typeface="Times New Roman"/>
              <a:cs typeface="Times New Roman"/>
              <a:sym typeface="Times New Roman"/>
            </a:endParaRPr>
          </a:p>
        </p:txBody>
      </p:sp>
      <p:pic>
        <p:nvPicPr>
          <p:cNvPr id="127" name="Google Shape;127;p22"/>
          <p:cNvPicPr preferRelativeResize="0"/>
          <p:nvPr/>
        </p:nvPicPr>
        <p:blipFill rotWithShape="1">
          <a:blip r:embed="rId3">
            <a:alphaModFix/>
          </a:blip>
          <a:srcRect b="0" l="0" r="0" t="0"/>
          <a:stretch/>
        </p:blipFill>
        <p:spPr>
          <a:xfrm>
            <a:off x="8368824" y="4391923"/>
            <a:ext cx="608542" cy="592923"/>
          </a:xfrm>
          <a:prstGeom prst="rect">
            <a:avLst/>
          </a:prstGeom>
          <a:noFill/>
          <a:ln>
            <a:noFill/>
          </a:ln>
        </p:spPr>
      </p:pic>
      <p:pic>
        <p:nvPicPr>
          <p:cNvPr id="128" name="Google Shape;128;p22"/>
          <p:cNvPicPr preferRelativeResize="0"/>
          <p:nvPr/>
        </p:nvPicPr>
        <p:blipFill>
          <a:blip r:embed="rId4">
            <a:alphaModFix/>
          </a:blip>
          <a:stretch>
            <a:fillRect/>
          </a:stretch>
        </p:blipFill>
        <p:spPr>
          <a:xfrm>
            <a:off x="152400" y="886125"/>
            <a:ext cx="5219700" cy="25812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3"/>
          <p:cNvSpPr txBox="1"/>
          <p:nvPr/>
        </p:nvSpPr>
        <p:spPr>
          <a:xfrm>
            <a:off x="247150" y="87525"/>
            <a:ext cx="6755400" cy="646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CO" sz="3500">
                <a:solidFill>
                  <a:srgbClr val="3F3F3F"/>
                </a:solidFill>
                <a:latin typeface="Times New Roman"/>
                <a:ea typeface="Times New Roman"/>
                <a:cs typeface="Times New Roman"/>
                <a:sym typeface="Times New Roman"/>
              </a:rPr>
              <a:t>Levantamiento de información</a:t>
            </a:r>
            <a:endParaRPr sz="1300">
              <a:latin typeface="Times New Roman"/>
              <a:ea typeface="Times New Roman"/>
              <a:cs typeface="Times New Roman"/>
              <a:sym typeface="Times New Roman"/>
            </a:endParaRPr>
          </a:p>
        </p:txBody>
      </p:sp>
      <p:pic>
        <p:nvPicPr>
          <p:cNvPr id="134" name="Google Shape;134;p23"/>
          <p:cNvPicPr preferRelativeResize="0"/>
          <p:nvPr/>
        </p:nvPicPr>
        <p:blipFill rotWithShape="1">
          <a:blip r:embed="rId3">
            <a:alphaModFix/>
          </a:blip>
          <a:srcRect b="0" l="0" r="0" t="0"/>
          <a:stretch/>
        </p:blipFill>
        <p:spPr>
          <a:xfrm>
            <a:off x="8368824" y="4391923"/>
            <a:ext cx="608542" cy="592923"/>
          </a:xfrm>
          <a:prstGeom prst="rect">
            <a:avLst/>
          </a:prstGeom>
          <a:noFill/>
          <a:ln>
            <a:noFill/>
          </a:ln>
        </p:spPr>
      </p:pic>
      <p:pic>
        <p:nvPicPr>
          <p:cNvPr id="135" name="Google Shape;135;p23"/>
          <p:cNvPicPr preferRelativeResize="0"/>
          <p:nvPr/>
        </p:nvPicPr>
        <p:blipFill>
          <a:blip r:embed="rId4">
            <a:alphaModFix/>
          </a:blip>
          <a:stretch>
            <a:fillRect/>
          </a:stretch>
        </p:blipFill>
        <p:spPr>
          <a:xfrm>
            <a:off x="152400" y="886125"/>
            <a:ext cx="6850150" cy="34889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4"/>
          <p:cNvSpPr txBox="1"/>
          <p:nvPr/>
        </p:nvSpPr>
        <p:spPr>
          <a:xfrm>
            <a:off x="247150" y="87525"/>
            <a:ext cx="6755400" cy="646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CO" sz="3500">
                <a:solidFill>
                  <a:srgbClr val="3F3F3F"/>
                </a:solidFill>
                <a:latin typeface="Times New Roman"/>
                <a:ea typeface="Times New Roman"/>
                <a:cs typeface="Times New Roman"/>
                <a:sym typeface="Times New Roman"/>
              </a:rPr>
              <a:t>Levantamiento de información</a:t>
            </a:r>
            <a:endParaRPr sz="1300">
              <a:latin typeface="Times New Roman"/>
              <a:ea typeface="Times New Roman"/>
              <a:cs typeface="Times New Roman"/>
              <a:sym typeface="Times New Roman"/>
            </a:endParaRPr>
          </a:p>
        </p:txBody>
      </p:sp>
      <p:pic>
        <p:nvPicPr>
          <p:cNvPr id="141" name="Google Shape;141;p24"/>
          <p:cNvPicPr preferRelativeResize="0"/>
          <p:nvPr/>
        </p:nvPicPr>
        <p:blipFill rotWithShape="1">
          <a:blip r:embed="rId3">
            <a:alphaModFix/>
          </a:blip>
          <a:srcRect b="0" l="0" r="0" t="0"/>
          <a:stretch/>
        </p:blipFill>
        <p:spPr>
          <a:xfrm>
            <a:off x="8368824" y="4391923"/>
            <a:ext cx="608542" cy="592923"/>
          </a:xfrm>
          <a:prstGeom prst="rect">
            <a:avLst/>
          </a:prstGeom>
          <a:noFill/>
          <a:ln>
            <a:noFill/>
          </a:ln>
        </p:spPr>
      </p:pic>
      <p:pic>
        <p:nvPicPr>
          <p:cNvPr id="142" name="Google Shape;142;p24"/>
          <p:cNvPicPr preferRelativeResize="0"/>
          <p:nvPr/>
        </p:nvPicPr>
        <p:blipFill>
          <a:blip r:embed="rId4">
            <a:alphaModFix/>
          </a:blip>
          <a:stretch>
            <a:fillRect/>
          </a:stretch>
        </p:blipFill>
        <p:spPr>
          <a:xfrm>
            <a:off x="152400" y="886125"/>
            <a:ext cx="7429551" cy="32286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5"/>
          <p:cNvSpPr txBox="1"/>
          <p:nvPr/>
        </p:nvSpPr>
        <p:spPr>
          <a:xfrm>
            <a:off x="425150" y="84500"/>
            <a:ext cx="34878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CO" sz="3500">
                <a:solidFill>
                  <a:srgbClr val="434343"/>
                </a:solidFill>
                <a:latin typeface="Times New Roman"/>
                <a:ea typeface="Times New Roman"/>
                <a:cs typeface="Times New Roman"/>
                <a:sym typeface="Times New Roman"/>
              </a:rPr>
              <a:t>BPMN</a:t>
            </a:r>
            <a:endParaRPr b="1" sz="3500">
              <a:solidFill>
                <a:srgbClr val="434343"/>
              </a:solidFill>
              <a:latin typeface="Times New Roman"/>
              <a:ea typeface="Times New Roman"/>
              <a:cs typeface="Times New Roman"/>
              <a:sym typeface="Times New Roman"/>
            </a:endParaRPr>
          </a:p>
        </p:txBody>
      </p:sp>
      <p:pic>
        <p:nvPicPr>
          <p:cNvPr id="148" name="Google Shape;148;p25"/>
          <p:cNvPicPr preferRelativeResize="0"/>
          <p:nvPr/>
        </p:nvPicPr>
        <p:blipFill rotWithShape="1">
          <a:blip r:embed="rId3">
            <a:alphaModFix/>
          </a:blip>
          <a:srcRect b="12466" l="22763" r="6694" t="20937"/>
          <a:stretch/>
        </p:blipFill>
        <p:spPr>
          <a:xfrm>
            <a:off x="481425" y="807800"/>
            <a:ext cx="7892052" cy="41907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6"/>
          <p:cNvSpPr txBox="1"/>
          <p:nvPr/>
        </p:nvSpPr>
        <p:spPr>
          <a:xfrm>
            <a:off x="470975" y="185900"/>
            <a:ext cx="69531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CO" sz="3600">
                <a:solidFill>
                  <a:srgbClr val="FFFFFF"/>
                </a:solidFill>
                <a:latin typeface="Calibri"/>
                <a:ea typeface="Calibri"/>
                <a:cs typeface="Calibri"/>
                <a:sym typeface="Calibri"/>
              </a:rPr>
              <a:t>Estándar IEEE830 - Requerimientos</a:t>
            </a:r>
            <a:endParaRPr sz="3600">
              <a:solidFill>
                <a:srgbClr val="FFFFFF"/>
              </a:solidFill>
              <a:latin typeface="Calibri"/>
              <a:ea typeface="Calibri"/>
              <a:cs typeface="Calibri"/>
              <a:sym typeface="Calibri"/>
            </a:endParaRPr>
          </a:p>
        </p:txBody>
      </p:sp>
      <p:sp>
        <p:nvSpPr>
          <p:cNvPr id="154" name="Google Shape;154;p26"/>
          <p:cNvSpPr txBox="1"/>
          <p:nvPr/>
        </p:nvSpPr>
        <p:spPr>
          <a:xfrm>
            <a:off x="23100" y="1069200"/>
            <a:ext cx="9097800" cy="377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CO">
                <a:latin typeface="Calibri"/>
                <a:ea typeface="Calibri"/>
                <a:cs typeface="Calibri"/>
                <a:sym typeface="Calibri"/>
              </a:rPr>
              <a:t>Requerimientos funcionales: </a:t>
            </a:r>
            <a:endParaRPr b="1">
              <a:latin typeface="Calibri"/>
              <a:ea typeface="Calibri"/>
              <a:cs typeface="Calibri"/>
              <a:sym typeface="Calibri"/>
            </a:endParaRPr>
          </a:p>
          <a:p>
            <a:pPr indent="0" lvl="0" marL="609600" rtl="0" algn="l">
              <a:lnSpc>
                <a:spcPct val="115000"/>
              </a:lnSpc>
              <a:spcBef>
                <a:spcPts val="0"/>
              </a:spcBef>
              <a:spcAft>
                <a:spcPts val="0"/>
              </a:spcAft>
              <a:buClr>
                <a:schemeClr val="dk1"/>
              </a:buClr>
              <a:buSzPts val="1100"/>
              <a:buFont typeface="Arial"/>
              <a:buNone/>
            </a:pPr>
            <a:r>
              <a:rPr b="1" lang="es-CO">
                <a:solidFill>
                  <a:srgbClr val="666666"/>
                </a:solidFill>
                <a:latin typeface="Calibri"/>
                <a:ea typeface="Calibri"/>
                <a:cs typeface="Calibri"/>
                <a:sym typeface="Calibri"/>
              </a:rPr>
              <a:t>-</a:t>
            </a:r>
            <a:r>
              <a:rPr b="1" lang="es-CO" sz="1200">
                <a:solidFill>
                  <a:srgbClr val="666666"/>
                </a:solidFill>
                <a:highlight>
                  <a:srgbClr val="FFFFFF"/>
                </a:highlight>
                <a:latin typeface="Calibri"/>
                <a:ea typeface="Calibri"/>
                <a:cs typeface="Calibri"/>
                <a:sym typeface="Calibri"/>
              </a:rPr>
              <a:t>El sistema permitirá a los usuarios autorizados para vender  y promocionar libros</a:t>
            </a:r>
            <a:endParaRPr b="1" sz="1200">
              <a:solidFill>
                <a:srgbClr val="666666"/>
              </a:solidFill>
              <a:latin typeface="Calibri"/>
              <a:ea typeface="Calibri"/>
              <a:cs typeface="Calibri"/>
              <a:sym typeface="Calibri"/>
            </a:endParaRPr>
          </a:p>
          <a:p>
            <a:pPr indent="0" lvl="0" marL="609600" rtl="0" algn="l">
              <a:lnSpc>
                <a:spcPct val="115000"/>
              </a:lnSpc>
              <a:spcBef>
                <a:spcPts val="0"/>
              </a:spcBef>
              <a:spcAft>
                <a:spcPts val="0"/>
              </a:spcAft>
              <a:buClr>
                <a:schemeClr val="dk1"/>
              </a:buClr>
              <a:buSzPts val="1100"/>
              <a:buFont typeface="Arial"/>
              <a:buNone/>
            </a:pPr>
            <a:r>
              <a:rPr b="1" lang="es-CO" sz="1200">
                <a:solidFill>
                  <a:srgbClr val="666666"/>
                </a:solidFill>
                <a:latin typeface="Calibri"/>
                <a:ea typeface="Calibri"/>
                <a:cs typeface="Calibri"/>
                <a:sym typeface="Calibri"/>
              </a:rPr>
              <a:t>- Se implementará una gestión de los libros donde se incluirá las funciones habituales de listado, altas, bajas y además la modificación de sus datos (ficha técnica, precios..)</a:t>
            </a:r>
            <a:endParaRPr b="1" sz="1200">
              <a:solidFill>
                <a:srgbClr val="666666"/>
              </a:solidFill>
              <a:latin typeface="Calibri"/>
              <a:ea typeface="Calibri"/>
              <a:cs typeface="Calibri"/>
              <a:sym typeface="Calibri"/>
            </a:endParaRPr>
          </a:p>
          <a:p>
            <a:pPr indent="0" lvl="0" marL="609600" rtl="0" algn="l">
              <a:lnSpc>
                <a:spcPct val="115000"/>
              </a:lnSpc>
              <a:spcBef>
                <a:spcPts val="0"/>
              </a:spcBef>
              <a:spcAft>
                <a:spcPts val="0"/>
              </a:spcAft>
              <a:buNone/>
            </a:pPr>
            <a:r>
              <a:rPr b="1" lang="es-CO" sz="1200">
                <a:solidFill>
                  <a:srgbClr val="666666"/>
                </a:solidFill>
                <a:latin typeface="Calibri"/>
                <a:ea typeface="Calibri"/>
                <a:cs typeface="Calibri"/>
                <a:sym typeface="Calibri"/>
              </a:rPr>
              <a:t>-Los libros se </a:t>
            </a:r>
            <a:r>
              <a:rPr b="1" lang="es-CO" sz="1200">
                <a:solidFill>
                  <a:srgbClr val="666666"/>
                </a:solidFill>
                <a:latin typeface="Calibri"/>
                <a:ea typeface="Calibri"/>
                <a:cs typeface="Calibri"/>
                <a:sym typeface="Calibri"/>
              </a:rPr>
              <a:t>clasifican</a:t>
            </a:r>
            <a:r>
              <a:rPr b="1" lang="es-CO" sz="1200">
                <a:solidFill>
                  <a:srgbClr val="666666"/>
                </a:solidFill>
                <a:latin typeface="Calibri"/>
                <a:ea typeface="Calibri"/>
                <a:cs typeface="Calibri"/>
                <a:sym typeface="Calibri"/>
              </a:rPr>
              <a:t> en diferentes categorías, para ello se necesitará crear una gestión de dichas categorías.</a:t>
            </a:r>
            <a:endParaRPr b="1" sz="1200">
              <a:solidFill>
                <a:srgbClr val="666666"/>
              </a:solidFill>
              <a:latin typeface="Calibri"/>
              <a:ea typeface="Calibri"/>
              <a:cs typeface="Calibri"/>
              <a:sym typeface="Calibri"/>
            </a:endParaRPr>
          </a:p>
          <a:p>
            <a:pPr indent="0" lvl="0" marL="609600" rtl="0" algn="l">
              <a:lnSpc>
                <a:spcPct val="115000"/>
              </a:lnSpc>
              <a:spcBef>
                <a:spcPts val="0"/>
              </a:spcBef>
              <a:spcAft>
                <a:spcPts val="0"/>
              </a:spcAft>
              <a:buNone/>
            </a:pPr>
            <a:r>
              <a:rPr b="1" lang="es-CO" sz="1200">
                <a:solidFill>
                  <a:srgbClr val="666666"/>
                </a:solidFill>
                <a:latin typeface="Calibri"/>
                <a:ea typeface="Calibri"/>
                <a:cs typeface="Calibri"/>
                <a:sym typeface="Calibri"/>
              </a:rPr>
              <a:t>-</a:t>
            </a:r>
            <a:r>
              <a:rPr b="1" lang="es-CO" sz="1200">
                <a:solidFill>
                  <a:srgbClr val="666666"/>
                </a:solidFill>
                <a:highlight>
                  <a:srgbClr val="FFFFFF"/>
                </a:highlight>
                <a:latin typeface="Calibri"/>
                <a:ea typeface="Calibri"/>
                <a:cs typeface="Calibri"/>
                <a:sym typeface="Calibri"/>
              </a:rPr>
              <a:t>El sistema enviará un correo electrónico cuando se registre alguna de las siguientes transacciones: pedido del libro, </a:t>
            </a:r>
            <a:r>
              <a:rPr b="1" lang="es-CO" sz="1200">
                <a:solidFill>
                  <a:srgbClr val="666666"/>
                </a:solidFill>
                <a:highlight>
                  <a:srgbClr val="FFFFFF"/>
                </a:highlight>
                <a:latin typeface="Calibri"/>
                <a:ea typeface="Calibri"/>
                <a:cs typeface="Calibri"/>
                <a:sym typeface="Calibri"/>
              </a:rPr>
              <a:t>envío</a:t>
            </a:r>
            <a:r>
              <a:rPr b="1" lang="es-CO" sz="1200">
                <a:solidFill>
                  <a:srgbClr val="666666"/>
                </a:solidFill>
                <a:highlight>
                  <a:srgbClr val="FFFFFF"/>
                </a:highlight>
                <a:latin typeface="Calibri"/>
                <a:ea typeface="Calibri"/>
                <a:cs typeface="Calibri"/>
                <a:sym typeface="Calibri"/>
              </a:rPr>
              <a:t> del producto y registro de pago.</a:t>
            </a:r>
            <a:endParaRPr b="1" sz="1200">
              <a:solidFill>
                <a:srgbClr val="666666"/>
              </a:solidFill>
              <a:highlight>
                <a:srgbClr val="FFFFFF"/>
              </a:highlight>
              <a:latin typeface="Calibri"/>
              <a:ea typeface="Calibri"/>
              <a:cs typeface="Calibri"/>
              <a:sym typeface="Calibri"/>
            </a:endParaRPr>
          </a:p>
          <a:p>
            <a:pPr indent="0" lvl="0" marL="609600" rtl="0" algn="l">
              <a:lnSpc>
                <a:spcPct val="115000"/>
              </a:lnSpc>
              <a:spcBef>
                <a:spcPts val="0"/>
              </a:spcBef>
              <a:spcAft>
                <a:spcPts val="0"/>
              </a:spcAft>
              <a:buNone/>
            </a:pPr>
            <a:r>
              <a:rPr b="1" lang="es-CO" sz="1200">
                <a:solidFill>
                  <a:srgbClr val="666666"/>
                </a:solidFill>
                <a:highlight>
                  <a:srgbClr val="FFFFFF"/>
                </a:highlight>
                <a:latin typeface="Calibri"/>
                <a:ea typeface="Calibri"/>
                <a:cs typeface="Calibri"/>
                <a:sym typeface="Calibri"/>
              </a:rPr>
              <a:t>-El sistema permitirá aprobar, cambiar y actualizar precios</a:t>
            </a:r>
            <a:endParaRPr b="1" sz="1200">
              <a:solidFill>
                <a:srgbClr val="666666"/>
              </a:solidFill>
              <a:highlight>
                <a:srgbClr val="FFFFFF"/>
              </a:highlight>
              <a:latin typeface="Calibri"/>
              <a:ea typeface="Calibri"/>
              <a:cs typeface="Calibri"/>
              <a:sym typeface="Calibri"/>
            </a:endParaRPr>
          </a:p>
          <a:p>
            <a:pPr indent="0" lvl="0" marL="609600" rtl="0" algn="l">
              <a:lnSpc>
                <a:spcPct val="115000"/>
              </a:lnSpc>
              <a:spcBef>
                <a:spcPts val="0"/>
              </a:spcBef>
              <a:spcAft>
                <a:spcPts val="0"/>
              </a:spcAft>
              <a:buNone/>
            </a:pPr>
            <a:r>
              <a:rPr b="1" lang="es-CO" sz="1200">
                <a:solidFill>
                  <a:srgbClr val="666666"/>
                </a:solidFill>
                <a:highlight>
                  <a:srgbClr val="FFFFFF"/>
                </a:highlight>
                <a:latin typeface="Calibri"/>
                <a:ea typeface="Calibri"/>
                <a:cs typeface="Calibri"/>
                <a:sym typeface="Calibri"/>
              </a:rPr>
              <a:t>-</a:t>
            </a:r>
            <a:r>
              <a:rPr b="1" lang="es-CO" sz="1200">
                <a:solidFill>
                  <a:srgbClr val="666666"/>
                </a:solidFill>
                <a:latin typeface="Calibri"/>
                <a:ea typeface="Calibri"/>
                <a:cs typeface="Calibri"/>
                <a:sym typeface="Calibri"/>
              </a:rPr>
              <a:t>Se implementará un mantenimiento para los usuarios que tienen acceso a la zona privada. Estos usuarios tendrán acceso a la</a:t>
            </a:r>
            <a:r>
              <a:rPr b="1" lang="es-CO" sz="1200">
                <a:solidFill>
                  <a:srgbClr val="666666"/>
                </a:solidFill>
                <a:latin typeface="Calibri"/>
                <a:ea typeface="Calibri"/>
                <a:cs typeface="Calibri"/>
                <a:sym typeface="Calibri"/>
              </a:rPr>
              <a:t>s </a:t>
            </a:r>
            <a:r>
              <a:rPr b="1" lang="es-CO" sz="1200">
                <a:solidFill>
                  <a:srgbClr val="666666"/>
                </a:solidFill>
                <a:latin typeface="Calibri"/>
                <a:ea typeface="Calibri"/>
                <a:cs typeface="Calibri"/>
                <a:sym typeface="Calibri"/>
              </a:rPr>
              <a:t>pantallas de gestión.</a:t>
            </a:r>
            <a:endParaRPr b="1" sz="1200">
              <a:solidFill>
                <a:srgbClr val="666666"/>
              </a:solidFill>
              <a:latin typeface="Calibri"/>
              <a:ea typeface="Calibri"/>
              <a:cs typeface="Calibri"/>
              <a:sym typeface="Calibri"/>
            </a:endParaRPr>
          </a:p>
          <a:p>
            <a:pPr indent="0" lvl="0" marL="609600" rtl="0" algn="l">
              <a:lnSpc>
                <a:spcPct val="115000"/>
              </a:lnSpc>
              <a:spcBef>
                <a:spcPts val="0"/>
              </a:spcBef>
              <a:spcAft>
                <a:spcPts val="0"/>
              </a:spcAft>
              <a:buNone/>
            </a:pPr>
            <a:r>
              <a:rPr b="1" lang="es-CO" sz="1200">
                <a:solidFill>
                  <a:srgbClr val="666666"/>
                </a:solidFill>
                <a:latin typeface="Calibri"/>
                <a:ea typeface="Calibri"/>
                <a:cs typeface="Calibri"/>
                <a:sym typeface="Calibri"/>
              </a:rPr>
              <a:t>-Se permitirá realizar búsquedas del catálogo de libros.</a:t>
            </a:r>
            <a:endParaRPr b="1" sz="1200">
              <a:solidFill>
                <a:srgbClr val="666666"/>
              </a:solidFill>
              <a:latin typeface="Calibri"/>
              <a:ea typeface="Calibri"/>
              <a:cs typeface="Calibri"/>
              <a:sym typeface="Calibri"/>
            </a:endParaRPr>
          </a:p>
          <a:p>
            <a:pPr indent="0" lvl="0" marL="609600" rtl="0" algn="l">
              <a:lnSpc>
                <a:spcPct val="115000"/>
              </a:lnSpc>
              <a:spcBef>
                <a:spcPts val="0"/>
              </a:spcBef>
              <a:spcAft>
                <a:spcPts val="0"/>
              </a:spcAft>
              <a:buNone/>
            </a:pPr>
            <a:r>
              <a:rPr b="1" lang="es-CO" sz="1200">
                <a:solidFill>
                  <a:srgbClr val="666666"/>
                </a:solidFill>
                <a:latin typeface="Calibri"/>
                <a:ea typeface="Calibri"/>
                <a:cs typeface="Calibri"/>
                <a:sym typeface="Calibri"/>
              </a:rPr>
              <a:t>-Se deberá implementar la funcionalidad del “carrito de la compra”.</a:t>
            </a:r>
            <a:endParaRPr b="1" sz="1200">
              <a:solidFill>
                <a:srgbClr val="666666"/>
              </a:solidFill>
              <a:latin typeface="Calibri"/>
              <a:ea typeface="Calibri"/>
              <a:cs typeface="Calibri"/>
              <a:sym typeface="Calibri"/>
            </a:endParaRPr>
          </a:p>
          <a:p>
            <a:pPr indent="0" lvl="0" marL="609600" rtl="0" algn="l">
              <a:lnSpc>
                <a:spcPct val="115000"/>
              </a:lnSpc>
              <a:spcBef>
                <a:spcPts val="0"/>
              </a:spcBef>
              <a:spcAft>
                <a:spcPts val="0"/>
              </a:spcAft>
              <a:buNone/>
            </a:pPr>
            <a:r>
              <a:rPr b="1" lang="es-CO" sz="1200">
                <a:solidFill>
                  <a:srgbClr val="666666"/>
                </a:solidFill>
                <a:latin typeface="Calibri"/>
                <a:ea typeface="Calibri"/>
                <a:cs typeface="Calibri"/>
                <a:sym typeface="Calibri"/>
              </a:rPr>
              <a:t>-</a:t>
            </a:r>
            <a:r>
              <a:rPr b="1" lang="es-CO" sz="1000">
                <a:solidFill>
                  <a:srgbClr val="666666"/>
                </a:solidFill>
                <a:highlight>
                  <a:srgbClr val="FFFFFF"/>
                </a:highlight>
              </a:rPr>
              <a:t>El proceso de compras en el sistema </a:t>
            </a:r>
            <a:r>
              <a:rPr b="1" lang="es-CO" sz="1000">
                <a:solidFill>
                  <a:srgbClr val="666666"/>
                </a:solidFill>
                <a:highlight>
                  <a:srgbClr val="FFFFFF"/>
                </a:highlight>
              </a:rPr>
              <a:t>abarca</a:t>
            </a:r>
            <a:r>
              <a:rPr b="1" lang="es-CO" sz="1000">
                <a:solidFill>
                  <a:srgbClr val="666666"/>
                </a:solidFill>
                <a:highlight>
                  <a:srgbClr val="FFFFFF"/>
                </a:highlight>
              </a:rPr>
              <a:t> los siguientes pasos y transacciones </a:t>
            </a:r>
            <a:r>
              <a:rPr b="1" lang="es-CO" sz="1000">
                <a:solidFill>
                  <a:srgbClr val="666666"/>
                </a:solidFill>
                <a:highlight>
                  <a:srgbClr val="FFFFFF"/>
                </a:highlight>
              </a:rPr>
              <a:t>elección</a:t>
            </a:r>
            <a:r>
              <a:rPr b="1" lang="es-CO" sz="1000">
                <a:solidFill>
                  <a:srgbClr val="666666"/>
                </a:solidFill>
                <a:highlight>
                  <a:srgbClr val="FFFFFF"/>
                </a:highlight>
              </a:rPr>
              <a:t> de libro ,</a:t>
            </a:r>
            <a:r>
              <a:rPr b="1" lang="es-CO" sz="1000">
                <a:solidFill>
                  <a:srgbClr val="666666"/>
                </a:solidFill>
                <a:highlight>
                  <a:srgbClr val="FFFFFF"/>
                </a:highlight>
              </a:rPr>
              <a:t>confirmación</a:t>
            </a:r>
            <a:r>
              <a:rPr b="1" lang="es-CO" sz="1000">
                <a:solidFill>
                  <a:srgbClr val="666666"/>
                </a:solidFill>
                <a:highlight>
                  <a:srgbClr val="FFFFFF"/>
                </a:highlight>
              </a:rPr>
              <a:t> de compra y </a:t>
            </a:r>
            <a:r>
              <a:rPr b="1" lang="es-CO" sz="1000">
                <a:solidFill>
                  <a:srgbClr val="666666"/>
                </a:solidFill>
                <a:highlight>
                  <a:srgbClr val="FFFFFF"/>
                </a:highlight>
              </a:rPr>
              <a:t>confirmación</a:t>
            </a:r>
            <a:r>
              <a:rPr b="1" lang="es-CO" sz="1000">
                <a:solidFill>
                  <a:srgbClr val="666666"/>
                </a:solidFill>
                <a:highlight>
                  <a:srgbClr val="FFFFFF"/>
                </a:highlight>
              </a:rPr>
              <a:t> de </a:t>
            </a:r>
            <a:r>
              <a:rPr b="1" lang="es-CO" sz="1000">
                <a:solidFill>
                  <a:srgbClr val="666666"/>
                </a:solidFill>
                <a:highlight>
                  <a:srgbClr val="FFFFFF"/>
                </a:highlight>
              </a:rPr>
              <a:t>envío</a:t>
            </a:r>
            <a:endParaRPr b="1" sz="1200">
              <a:solidFill>
                <a:srgbClr val="666666"/>
              </a:solidFill>
              <a:latin typeface="Calibri"/>
              <a:ea typeface="Calibri"/>
              <a:cs typeface="Calibri"/>
              <a:sym typeface="Calibri"/>
            </a:endParaRPr>
          </a:p>
          <a:p>
            <a:pPr indent="0" lvl="0" marL="609600" rtl="0" algn="l">
              <a:lnSpc>
                <a:spcPct val="115000"/>
              </a:lnSpc>
              <a:spcBef>
                <a:spcPts val="0"/>
              </a:spcBef>
              <a:spcAft>
                <a:spcPts val="0"/>
              </a:spcAft>
              <a:buClr>
                <a:schemeClr val="dk1"/>
              </a:buClr>
              <a:buSzPts val="1100"/>
              <a:buFont typeface="Arial"/>
              <a:buNone/>
            </a:pPr>
            <a:r>
              <a:t/>
            </a:r>
            <a:endParaRPr b="1" sz="1200">
              <a:solidFill>
                <a:srgbClr val="666666"/>
              </a:solidFill>
              <a:highlight>
                <a:srgbClr val="FFFFFF"/>
              </a:highlight>
              <a:latin typeface="Calibri"/>
              <a:ea typeface="Calibri"/>
              <a:cs typeface="Calibri"/>
              <a:sym typeface="Calibri"/>
            </a:endParaRPr>
          </a:p>
          <a:p>
            <a:pPr indent="0" lvl="0" marL="0" rtl="0" algn="l">
              <a:spcBef>
                <a:spcPts val="0"/>
              </a:spcBef>
              <a:spcAft>
                <a:spcPts val="0"/>
              </a:spcAft>
              <a:buNone/>
            </a:pPr>
            <a:r>
              <a:t/>
            </a:r>
            <a:endParaRPr b="1">
              <a:solidFill>
                <a:srgbClr val="666666"/>
              </a:solidFill>
              <a:latin typeface="Calibri"/>
              <a:ea typeface="Calibri"/>
              <a:cs typeface="Calibri"/>
              <a:sym typeface="Calibri"/>
            </a:endParaRPr>
          </a:p>
          <a:p>
            <a:pPr indent="0" lvl="0" marL="0" rtl="0" algn="l">
              <a:spcBef>
                <a:spcPts val="0"/>
              </a:spcBef>
              <a:spcAft>
                <a:spcPts val="0"/>
              </a:spcAft>
              <a:buNone/>
            </a:pPr>
            <a:r>
              <a:t/>
            </a:r>
            <a:endParaRPr b="1" sz="1200">
              <a:solidFill>
                <a:srgbClr val="666666"/>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7"/>
          <p:cNvSpPr txBox="1"/>
          <p:nvPr/>
        </p:nvSpPr>
        <p:spPr>
          <a:xfrm>
            <a:off x="247150" y="87525"/>
            <a:ext cx="5672100" cy="646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300">
              <a:latin typeface="Times New Roman"/>
              <a:ea typeface="Times New Roman"/>
              <a:cs typeface="Times New Roman"/>
              <a:sym typeface="Times New Roman"/>
            </a:endParaRPr>
          </a:p>
        </p:txBody>
      </p:sp>
      <p:pic>
        <p:nvPicPr>
          <p:cNvPr id="160" name="Google Shape;160;p27"/>
          <p:cNvPicPr preferRelativeResize="0"/>
          <p:nvPr/>
        </p:nvPicPr>
        <p:blipFill rotWithShape="1">
          <a:blip r:embed="rId3">
            <a:alphaModFix/>
          </a:blip>
          <a:srcRect b="0" l="0" r="0" t="0"/>
          <a:stretch/>
        </p:blipFill>
        <p:spPr>
          <a:xfrm>
            <a:off x="8368824" y="4391923"/>
            <a:ext cx="608542" cy="592923"/>
          </a:xfrm>
          <a:prstGeom prst="rect">
            <a:avLst/>
          </a:prstGeom>
          <a:noFill/>
          <a:ln>
            <a:noFill/>
          </a:ln>
        </p:spPr>
      </p:pic>
      <p:sp>
        <p:nvSpPr>
          <p:cNvPr id="161" name="Google Shape;161;p27"/>
          <p:cNvSpPr txBox="1"/>
          <p:nvPr/>
        </p:nvSpPr>
        <p:spPr>
          <a:xfrm>
            <a:off x="247150" y="1070750"/>
            <a:ext cx="8407800" cy="320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CO">
                <a:solidFill>
                  <a:schemeClr val="dk1"/>
                </a:solidFill>
                <a:latin typeface="Calibri"/>
                <a:ea typeface="Calibri"/>
                <a:cs typeface="Calibri"/>
                <a:sym typeface="Calibri"/>
              </a:rPr>
              <a:t>Requerimientos no funcionales:</a:t>
            </a:r>
            <a:endParaRPr b="1">
              <a:solidFill>
                <a:schemeClr val="dk1"/>
              </a:solidFill>
              <a:latin typeface="Calibri"/>
              <a:ea typeface="Calibri"/>
              <a:cs typeface="Calibri"/>
              <a:sym typeface="Calibri"/>
            </a:endParaRPr>
          </a:p>
          <a:p>
            <a:pPr indent="0" lvl="0" marL="0" rtl="0" algn="l">
              <a:spcBef>
                <a:spcPts val="0"/>
              </a:spcBef>
              <a:spcAft>
                <a:spcPts val="0"/>
              </a:spcAft>
              <a:buNone/>
            </a:pPr>
            <a:r>
              <a:t/>
            </a:r>
            <a:endParaRPr b="1">
              <a:solidFill>
                <a:schemeClr val="dk1"/>
              </a:solidFill>
              <a:latin typeface="Calibri"/>
              <a:ea typeface="Calibri"/>
              <a:cs typeface="Calibri"/>
              <a:sym typeface="Calibri"/>
            </a:endParaRPr>
          </a:p>
          <a:p>
            <a:pPr indent="0" lvl="0" marL="0" rtl="0" algn="l">
              <a:spcBef>
                <a:spcPts val="0"/>
              </a:spcBef>
              <a:spcAft>
                <a:spcPts val="0"/>
              </a:spcAft>
              <a:buNone/>
            </a:pPr>
            <a:r>
              <a:rPr b="1" lang="es-CO" sz="1200">
                <a:solidFill>
                  <a:schemeClr val="dk1"/>
                </a:solidFill>
                <a:highlight>
                  <a:schemeClr val="lt1"/>
                </a:highlight>
                <a:latin typeface="Calibri"/>
                <a:ea typeface="Calibri"/>
                <a:cs typeface="Calibri"/>
                <a:sym typeface="Calibri"/>
              </a:rPr>
              <a:t>Usabilidad</a:t>
            </a:r>
            <a:endParaRPr b="1" sz="1200">
              <a:solidFill>
                <a:schemeClr val="dk1"/>
              </a:solidFill>
              <a:highlight>
                <a:schemeClr val="lt1"/>
              </a:highlight>
              <a:latin typeface="Calibri"/>
              <a:ea typeface="Calibri"/>
              <a:cs typeface="Calibri"/>
              <a:sym typeface="Calibri"/>
            </a:endParaRPr>
          </a:p>
          <a:p>
            <a:pPr indent="0" lvl="0" marL="0" rtl="0" algn="l">
              <a:spcBef>
                <a:spcPts val="0"/>
              </a:spcBef>
              <a:spcAft>
                <a:spcPts val="0"/>
              </a:spcAft>
              <a:buNone/>
            </a:pPr>
            <a:r>
              <a:t/>
            </a:r>
            <a:endParaRPr b="1" sz="1200">
              <a:solidFill>
                <a:schemeClr val="dk1"/>
              </a:solidFill>
              <a:highlight>
                <a:schemeClr val="lt1"/>
              </a:highlight>
              <a:latin typeface="Calibri"/>
              <a:ea typeface="Calibri"/>
              <a:cs typeface="Calibri"/>
              <a:sym typeface="Calibri"/>
            </a:endParaRPr>
          </a:p>
          <a:p>
            <a:pPr indent="0" lvl="0" marL="0" rtl="0" algn="l">
              <a:spcBef>
                <a:spcPts val="0"/>
              </a:spcBef>
              <a:spcAft>
                <a:spcPts val="0"/>
              </a:spcAft>
              <a:buNone/>
            </a:pPr>
            <a:r>
              <a:rPr b="1" lang="es-CO" sz="1200">
                <a:solidFill>
                  <a:srgbClr val="666666"/>
                </a:solidFill>
                <a:highlight>
                  <a:schemeClr val="lt1"/>
                </a:highlight>
                <a:latin typeface="Calibri"/>
                <a:ea typeface="Calibri"/>
                <a:cs typeface="Calibri"/>
                <a:sym typeface="Calibri"/>
              </a:rPr>
              <a:t>-El sistema debe contar con manuales de usuario estructurados adecuadamente.</a:t>
            </a:r>
            <a:endParaRPr b="1" sz="1200">
              <a:solidFill>
                <a:srgbClr val="666666"/>
              </a:solidFill>
              <a:highlight>
                <a:schemeClr val="lt1"/>
              </a:highlight>
              <a:latin typeface="Calibri"/>
              <a:ea typeface="Calibri"/>
              <a:cs typeface="Calibri"/>
              <a:sym typeface="Calibri"/>
            </a:endParaRPr>
          </a:p>
          <a:p>
            <a:pPr indent="0" lvl="0" marL="0" rtl="0" algn="l">
              <a:spcBef>
                <a:spcPts val="0"/>
              </a:spcBef>
              <a:spcAft>
                <a:spcPts val="0"/>
              </a:spcAft>
              <a:buNone/>
            </a:pPr>
            <a:r>
              <a:rPr b="1" lang="es-CO" sz="1200">
                <a:solidFill>
                  <a:srgbClr val="666666"/>
                </a:solidFill>
                <a:highlight>
                  <a:schemeClr val="lt1"/>
                </a:highlight>
                <a:latin typeface="Calibri"/>
                <a:ea typeface="Calibri"/>
                <a:cs typeface="Calibri"/>
                <a:sym typeface="Calibri"/>
              </a:rPr>
              <a:t>-La tasa de errores cometidos por el usuario deberá ser menor del 5% en el sistema.</a:t>
            </a:r>
            <a:endParaRPr b="1" sz="1200">
              <a:solidFill>
                <a:srgbClr val="666666"/>
              </a:solidFill>
              <a:highlight>
                <a:schemeClr val="lt1"/>
              </a:highlight>
              <a:latin typeface="Calibri"/>
              <a:ea typeface="Calibri"/>
              <a:cs typeface="Calibri"/>
              <a:sym typeface="Calibri"/>
            </a:endParaRPr>
          </a:p>
          <a:p>
            <a:pPr indent="0" lvl="0" marL="0" rtl="0" algn="l">
              <a:spcBef>
                <a:spcPts val="0"/>
              </a:spcBef>
              <a:spcAft>
                <a:spcPts val="0"/>
              </a:spcAft>
              <a:buNone/>
            </a:pPr>
            <a:r>
              <a:rPr b="1" lang="es-CO" sz="1200">
                <a:solidFill>
                  <a:srgbClr val="666666"/>
                </a:solidFill>
                <a:highlight>
                  <a:schemeClr val="lt1"/>
                </a:highlight>
                <a:latin typeface="Calibri"/>
                <a:ea typeface="Calibri"/>
                <a:cs typeface="Calibri"/>
                <a:sym typeface="Calibri"/>
              </a:rPr>
              <a:t>-El sistema debe proporcionar mensajes de error que sean informativos y orientados a usuario final.</a:t>
            </a:r>
            <a:endParaRPr b="1" sz="1200">
              <a:solidFill>
                <a:srgbClr val="666666"/>
              </a:solidFill>
              <a:highlight>
                <a:schemeClr val="lt1"/>
              </a:highlight>
              <a:latin typeface="Calibri"/>
              <a:ea typeface="Calibri"/>
              <a:cs typeface="Calibri"/>
              <a:sym typeface="Calibri"/>
            </a:endParaRPr>
          </a:p>
          <a:p>
            <a:pPr indent="0" lvl="0" marL="0" rtl="0" algn="l">
              <a:spcBef>
                <a:spcPts val="0"/>
              </a:spcBef>
              <a:spcAft>
                <a:spcPts val="0"/>
              </a:spcAft>
              <a:buNone/>
            </a:pPr>
            <a:r>
              <a:rPr b="1" lang="es-CO" sz="1200">
                <a:solidFill>
                  <a:srgbClr val="666666"/>
                </a:solidFill>
                <a:highlight>
                  <a:schemeClr val="lt1"/>
                </a:highlight>
                <a:latin typeface="Calibri"/>
                <a:ea typeface="Calibri"/>
                <a:cs typeface="Calibri"/>
                <a:sym typeface="Calibri"/>
              </a:rPr>
              <a:t>-La aplicación web debe poseer un diseño “Responsive” a fin de garantizar la adecuada visualización en múltiples computadores personales, dispositivos </a:t>
            </a:r>
            <a:r>
              <a:rPr b="1" lang="es-CO" sz="1200">
                <a:solidFill>
                  <a:srgbClr val="666666"/>
                </a:solidFill>
                <a:highlight>
                  <a:schemeClr val="lt1"/>
                </a:highlight>
                <a:latin typeface="Calibri"/>
                <a:ea typeface="Calibri"/>
                <a:cs typeface="Calibri"/>
                <a:sym typeface="Calibri"/>
              </a:rPr>
              <a:t>tablets</a:t>
            </a:r>
            <a:r>
              <a:rPr b="1" lang="es-CO" sz="1200">
                <a:solidFill>
                  <a:srgbClr val="666666"/>
                </a:solidFill>
                <a:highlight>
                  <a:schemeClr val="lt1"/>
                </a:highlight>
                <a:latin typeface="Calibri"/>
                <a:ea typeface="Calibri"/>
                <a:cs typeface="Calibri"/>
                <a:sym typeface="Calibri"/>
              </a:rPr>
              <a:t> y teléfonos inteligentes.</a:t>
            </a:r>
            <a:endParaRPr b="1" sz="1200">
              <a:solidFill>
                <a:srgbClr val="666666"/>
              </a:solidFill>
              <a:highlight>
                <a:schemeClr val="lt1"/>
              </a:highlight>
              <a:latin typeface="Calibri"/>
              <a:ea typeface="Calibri"/>
              <a:cs typeface="Calibri"/>
              <a:sym typeface="Calibri"/>
            </a:endParaRPr>
          </a:p>
          <a:p>
            <a:pPr indent="0" lvl="0" marL="0" rtl="0" algn="l">
              <a:spcBef>
                <a:spcPts val="0"/>
              </a:spcBef>
              <a:spcAft>
                <a:spcPts val="0"/>
              </a:spcAft>
              <a:buNone/>
            </a:pPr>
            <a:r>
              <a:t/>
            </a:r>
            <a:endParaRPr b="1" sz="1200">
              <a:solidFill>
                <a:srgbClr val="666666"/>
              </a:solidFill>
              <a:highlight>
                <a:schemeClr val="lt1"/>
              </a:highlight>
              <a:latin typeface="Calibri"/>
              <a:ea typeface="Calibri"/>
              <a:cs typeface="Calibri"/>
              <a:sym typeface="Calibri"/>
            </a:endParaRPr>
          </a:p>
          <a:p>
            <a:pPr indent="0" lvl="0" marL="0" rtl="0" algn="l">
              <a:spcBef>
                <a:spcPts val="0"/>
              </a:spcBef>
              <a:spcAft>
                <a:spcPts val="0"/>
              </a:spcAft>
              <a:buNone/>
            </a:pPr>
            <a:r>
              <a:rPr b="1" lang="es-CO" sz="1200">
                <a:solidFill>
                  <a:schemeClr val="dk1"/>
                </a:solidFill>
                <a:highlight>
                  <a:schemeClr val="lt1"/>
                </a:highlight>
                <a:latin typeface="Calibri"/>
                <a:ea typeface="Calibri"/>
                <a:cs typeface="Calibri"/>
                <a:sym typeface="Calibri"/>
              </a:rPr>
              <a:t>Eficiencia</a:t>
            </a:r>
            <a:endParaRPr b="1" sz="1200">
              <a:solidFill>
                <a:schemeClr val="dk1"/>
              </a:solidFill>
              <a:highlight>
                <a:schemeClr val="lt1"/>
              </a:highlight>
              <a:latin typeface="Calibri"/>
              <a:ea typeface="Calibri"/>
              <a:cs typeface="Calibri"/>
              <a:sym typeface="Calibri"/>
            </a:endParaRPr>
          </a:p>
          <a:p>
            <a:pPr indent="0" lvl="0" marL="0" rtl="0" algn="l">
              <a:spcBef>
                <a:spcPts val="0"/>
              </a:spcBef>
              <a:spcAft>
                <a:spcPts val="0"/>
              </a:spcAft>
              <a:buNone/>
            </a:pPr>
            <a:r>
              <a:rPr b="1" lang="es-CO" sz="1200">
                <a:solidFill>
                  <a:srgbClr val="666666"/>
                </a:solidFill>
                <a:latin typeface="Calibri"/>
                <a:ea typeface="Calibri"/>
                <a:cs typeface="Calibri"/>
                <a:sym typeface="Calibri"/>
              </a:rPr>
              <a:t>-</a:t>
            </a:r>
            <a:r>
              <a:rPr b="1" lang="es-CO" sz="1200">
                <a:solidFill>
                  <a:srgbClr val="666666"/>
                </a:solidFill>
                <a:highlight>
                  <a:schemeClr val="lt1"/>
                </a:highlight>
                <a:latin typeface="Calibri"/>
                <a:ea typeface="Calibri"/>
                <a:cs typeface="Calibri"/>
                <a:sym typeface="Calibri"/>
              </a:rPr>
              <a:t>Los datos modificados en la base de datos deben ser actualizados para todos los usuarios que acceden en menos</a:t>
            </a:r>
            <a:r>
              <a:rPr b="1" lang="es-CO" sz="1200">
                <a:solidFill>
                  <a:srgbClr val="666666"/>
                </a:solidFill>
                <a:latin typeface="Calibri"/>
                <a:ea typeface="Calibri"/>
                <a:cs typeface="Calibri"/>
                <a:sym typeface="Calibri"/>
              </a:rPr>
              <a:t>  de 5 minutos.</a:t>
            </a:r>
            <a:endParaRPr b="1" sz="1200">
              <a:solidFill>
                <a:srgbClr val="666666"/>
              </a:solidFill>
              <a:latin typeface="Calibri"/>
              <a:ea typeface="Calibri"/>
              <a:cs typeface="Calibri"/>
              <a:sym typeface="Calibri"/>
            </a:endParaRPr>
          </a:p>
          <a:p>
            <a:pPr indent="0" lvl="0" marL="0" rtl="0" algn="l">
              <a:spcBef>
                <a:spcPts val="0"/>
              </a:spcBef>
              <a:spcAft>
                <a:spcPts val="0"/>
              </a:spcAft>
              <a:buNone/>
            </a:pPr>
            <a:r>
              <a:rPr b="1" lang="es-CO" sz="1200">
                <a:solidFill>
                  <a:srgbClr val="666666"/>
                </a:solidFill>
                <a:latin typeface="Calibri"/>
                <a:ea typeface="Calibri"/>
                <a:cs typeface="Calibri"/>
                <a:sym typeface="Calibri"/>
              </a:rPr>
              <a:t>-toda funcionalidad del sistema debe responder al usuario en menos de 5 segundos.</a:t>
            </a:r>
            <a:endParaRPr b="1" sz="1200">
              <a:solidFill>
                <a:srgbClr val="666666"/>
              </a:solidFill>
              <a:latin typeface="Calibri"/>
              <a:ea typeface="Calibri"/>
              <a:cs typeface="Calibri"/>
              <a:sym typeface="Calibri"/>
            </a:endParaRPr>
          </a:p>
          <a:p>
            <a:pPr indent="0" lvl="0" marL="0" rtl="0" algn="l">
              <a:spcBef>
                <a:spcPts val="0"/>
              </a:spcBef>
              <a:spcAft>
                <a:spcPts val="0"/>
              </a:spcAft>
              <a:buNone/>
            </a:pPr>
            <a:r>
              <a:rPr b="1" lang="es-CO" sz="1200">
                <a:solidFill>
                  <a:srgbClr val="666666"/>
                </a:solidFill>
                <a:latin typeface="Calibri"/>
                <a:ea typeface="Calibri"/>
                <a:cs typeface="Calibri"/>
                <a:sym typeface="Calibri"/>
              </a:rPr>
              <a:t>-El sistema debe ser capaz de operar adecuadamente con hasta 1.000 usuarios con sesiones concurrentes.</a:t>
            </a:r>
            <a:endParaRPr b="1" sz="1200">
              <a:solidFill>
                <a:srgbClr val="666666"/>
              </a:solidFill>
              <a:latin typeface="Calibri"/>
              <a:ea typeface="Calibri"/>
              <a:cs typeface="Calibri"/>
              <a:sym typeface="Calibri"/>
            </a:endParaRPr>
          </a:p>
          <a:p>
            <a:pPr indent="0" lvl="0" marL="0" rtl="0" algn="l">
              <a:spcBef>
                <a:spcPts val="0"/>
              </a:spcBef>
              <a:spcAft>
                <a:spcPts val="0"/>
              </a:spcAft>
              <a:buNone/>
            </a:pPr>
            <a:r>
              <a:t/>
            </a:r>
            <a:endParaRPr b="1" sz="1200">
              <a:solidFill>
                <a:srgbClr val="666666"/>
              </a:solidFill>
              <a:latin typeface="Calibri"/>
              <a:ea typeface="Calibri"/>
              <a:cs typeface="Calibri"/>
              <a:sym typeface="Calibri"/>
            </a:endParaRPr>
          </a:p>
          <a:p>
            <a:pPr indent="0" lvl="0" marL="0" rtl="0" algn="l">
              <a:spcBef>
                <a:spcPts val="0"/>
              </a:spcBef>
              <a:spcAft>
                <a:spcPts val="0"/>
              </a:spcAft>
              <a:buNone/>
            </a:pPr>
            <a:r>
              <a:t/>
            </a:r>
            <a:endParaRPr b="1" sz="1200">
              <a:solidFill>
                <a:srgbClr val="666666"/>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8"/>
          <p:cNvSpPr txBox="1"/>
          <p:nvPr/>
        </p:nvSpPr>
        <p:spPr>
          <a:xfrm>
            <a:off x="247150" y="87525"/>
            <a:ext cx="5672100" cy="646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CO" sz="3500">
                <a:solidFill>
                  <a:srgbClr val="3F3F3F"/>
                </a:solidFill>
                <a:latin typeface="Times New Roman"/>
                <a:ea typeface="Times New Roman"/>
                <a:cs typeface="Times New Roman"/>
                <a:sym typeface="Times New Roman"/>
              </a:rPr>
              <a:t>Diagrama de casos de uso</a:t>
            </a:r>
            <a:endParaRPr sz="1300">
              <a:latin typeface="Times New Roman"/>
              <a:ea typeface="Times New Roman"/>
              <a:cs typeface="Times New Roman"/>
              <a:sym typeface="Times New Roman"/>
            </a:endParaRPr>
          </a:p>
        </p:txBody>
      </p:sp>
      <p:pic>
        <p:nvPicPr>
          <p:cNvPr id="167" name="Google Shape;167;p28"/>
          <p:cNvPicPr preferRelativeResize="0"/>
          <p:nvPr/>
        </p:nvPicPr>
        <p:blipFill rotWithShape="1">
          <a:blip r:embed="rId3">
            <a:alphaModFix/>
          </a:blip>
          <a:srcRect b="0" l="0" r="0" t="0"/>
          <a:stretch/>
        </p:blipFill>
        <p:spPr>
          <a:xfrm>
            <a:off x="8368824" y="4391923"/>
            <a:ext cx="608542" cy="592923"/>
          </a:xfrm>
          <a:prstGeom prst="rect">
            <a:avLst/>
          </a:prstGeom>
          <a:noFill/>
          <a:ln>
            <a:noFill/>
          </a:ln>
        </p:spPr>
      </p:pic>
      <p:sp>
        <p:nvSpPr>
          <p:cNvPr id="168" name="Google Shape;168;p28"/>
          <p:cNvSpPr/>
          <p:nvPr/>
        </p:nvSpPr>
        <p:spPr>
          <a:xfrm flipH="1" rot="10800000">
            <a:off x="353099" y="718722"/>
            <a:ext cx="1766400" cy="60600"/>
          </a:xfrm>
          <a:prstGeom prst="rect">
            <a:avLst/>
          </a:prstGeom>
          <a:solidFill>
            <a:srgbClr val="FF66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69" name="Google Shape;169;p28"/>
          <p:cNvPicPr preferRelativeResize="0"/>
          <p:nvPr/>
        </p:nvPicPr>
        <p:blipFill rotWithShape="1">
          <a:blip r:embed="rId4">
            <a:alphaModFix/>
          </a:blip>
          <a:srcRect b="4901" l="19548" r="21356" t="18145"/>
          <a:stretch/>
        </p:blipFill>
        <p:spPr>
          <a:xfrm>
            <a:off x="1039150" y="1097700"/>
            <a:ext cx="5672100" cy="329936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9"/>
          <p:cNvSpPr txBox="1"/>
          <p:nvPr/>
        </p:nvSpPr>
        <p:spPr>
          <a:xfrm>
            <a:off x="382876" y="249500"/>
            <a:ext cx="7260600" cy="646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Font typeface="Arial"/>
              <a:buNone/>
            </a:pPr>
            <a:r>
              <a:rPr b="1" lang="es-CO" sz="3500">
                <a:solidFill>
                  <a:srgbClr val="FFFFFF"/>
                </a:solidFill>
                <a:latin typeface="Times New Roman"/>
                <a:ea typeface="Times New Roman"/>
                <a:cs typeface="Times New Roman"/>
                <a:sym typeface="Times New Roman"/>
              </a:rPr>
              <a:t>Diagrama de casos de uso extendido</a:t>
            </a:r>
            <a:endParaRPr sz="1300">
              <a:solidFill>
                <a:srgbClr val="FFFFFF"/>
              </a:solidFill>
              <a:latin typeface="Times New Roman"/>
              <a:ea typeface="Times New Roman"/>
              <a:cs typeface="Times New Roman"/>
              <a:sym typeface="Times New Roman"/>
            </a:endParaRPr>
          </a:p>
          <a:p>
            <a:pPr indent="0" lvl="0" marL="0" marR="0" rtl="0" algn="l">
              <a:spcBef>
                <a:spcPts val="0"/>
              </a:spcBef>
              <a:spcAft>
                <a:spcPts val="0"/>
              </a:spcAft>
              <a:buNone/>
            </a:pPr>
            <a:r>
              <a:t/>
            </a:r>
            <a:endParaRPr b="1" sz="3600">
              <a:solidFill>
                <a:schemeClr val="lt1"/>
              </a:solidFill>
              <a:latin typeface="Calibri"/>
              <a:ea typeface="Calibri"/>
              <a:cs typeface="Calibri"/>
              <a:sym typeface="Calibri"/>
            </a:endParaRPr>
          </a:p>
        </p:txBody>
      </p:sp>
      <p:sp>
        <p:nvSpPr>
          <p:cNvPr id="175" name="Google Shape;175;p29"/>
          <p:cNvSpPr txBox="1"/>
          <p:nvPr/>
        </p:nvSpPr>
        <p:spPr>
          <a:xfrm>
            <a:off x="401000" y="1218900"/>
            <a:ext cx="5421000" cy="448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ctr">
              <a:spcBef>
                <a:spcPts val="0"/>
              </a:spcBef>
              <a:spcAft>
                <a:spcPts val="0"/>
              </a:spcAft>
              <a:buNone/>
            </a:pPr>
            <a:r>
              <a:rPr lang="es-CO" sz="1800">
                <a:solidFill>
                  <a:schemeClr val="dk1"/>
                </a:solidFill>
                <a:latin typeface="Times New Roman"/>
                <a:ea typeface="Times New Roman"/>
                <a:cs typeface="Times New Roman"/>
                <a:sym typeface="Times New Roman"/>
              </a:rPr>
              <a:t> </a:t>
            </a:r>
            <a:r>
              <a:rPr lang="es-CO" sz="2400">
                <a:solidFill>
                  <a:schemeClr val="dk1"/>
                </a:solidFill>
                <a:latin typeface="Times New Roman"/>
                <a:ea typeface="Times New Roman"/>
                <a:cs typeface="Times New Roman"/>
                <a:sym typeface="Times New Roman"/>
              </a:rPr>
              <a:t> </a:t>
            </a:r>
            <a:r>
              <a:rPr lang="es-CO" sz="2400">
                <a:solidFill>
                  <a:schemeClr val="dk1"/>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176" name="Google Shape;176;p29"/>
          <p:cNvSpPr txBox="1"/>
          <p:nvPr/>
        </p:nvSpPr>
        <p:spPr>
          <a:xfrm>
            <a:off x="825501" y="4163498"/>
            <a:ext cx="4572000"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a:p>
        </p:txBody>
      </p:sp>
      <p:pic>
        <p:nvPicPr>
          <p:cNvPr id="177" name="Google Shape;177;p29"/>
          <p:cNvPicPr preferRelativeResize="0"/>
          <p:nvPr/>
        </p:nvPicPr>
        <p:blipFill>
          <a:blip r:embed="rId3">
            <a:alphaModFix/>
          </a:blip>
          <a:stretch>
            <a:fillRect/>
          </a:stretch>
        </p:blipFill>
        <p:spPr>
          <a:xfrm>
            <a:off x="1036575" y="1123575"/>
            <a:ext cx="7015724" cy="3798300"/>
          </a:xfrm>
          <a:prstGeom prst="rect">
            <a:avLst/>
          </a:prstGeom>
          <a:noFill/>
          <a:ln>
            <a:noFill/>
          </a:ln>
        </p:spPr>
      </p:pic>
      <p:cxnSp>
        <p:nvCxnSpPr>
          <p:cNvPr id="178" name="Google Shape;178;p29"/>
          <p:cNvCxnSpPr/>
          <p:nvPr/>
        </p:nvCxnSpPr>
        <p:spPr>
          <a:xfrm>
            <a:off x="6015600" y="2591350"/>
            <a:ext cx="1566300" cy="70200"/>
          </a:xfrm>
          <a:prstGeom prst="straightConnector1">
            <a:avLst/>
          </a:prstGeom>
          <a:noFill/>
          <a:ln cap="flat" cmpd="sng" w="9525">
            <a:solidFill>
              <a:srgbClr val="434343"/>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0"/>
          <p:cNvSpPr txBox="1"/>
          <p:nvPr/>
        </p:nvSpPr>
        <p:spPr>
          <a:xfrm>
            <a:off x="247150" y="87525"/>
            <a:ext cx="7698000" cy="646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CO" sz="3500">
                <a:solidFill>
                  <a:srgbClr val="3F3F3F"/>
                </a:solidFill>
                <a:latin typeface="Times New Roman"/>
                <a:ea typeface="Times New Roman"/>
                <a:cs typeface="Times New Roman"/>
                <a:sym typeface="Times New Roman"/>
              </a:rPr>
              <a:t>Modelo Relacional</a:t>
            </a:r>
            <a:endParaRPr sz="1300">
              <a:latin typeface="Times New Roman"/>
              <a:ea typeface="Times New Roman"/>
              <a:cs typeface="Times New Roman"/>
              <a:sym typeface="Times New Roman"/>
            </a:endParaRPr>
          </a:p>
        </p:txBody>
      </p:sp>
      <p:pic>
        <p:nvPicPr>
          <p:cNvPr id="184" name="Google Shape;184;p30"/>
          <p:cNvPicPr preferRelativeResize="0"/>
          <p:nvPr/>
        </p:nvPicPr>
        <p:blipFill rotWithShape="1">
          <a:blip r:embed="rId3">
            <a:alphaModFix/>
          </a:blip>
          <a:srcRect b="0" l="0" r="0" t="0"/>
          <a:stretch/>
        </p:blipFill>
        <p:spPr>
          <a:xfrm>
            <a:off x="8368824" y="4391923"/>
            <a:ext cx="608542" cy="592923"/>
          </a:xfrm>
          <a:prstGeom prst="rect">
            <a:avLst/>
          </a:prstGeom>
          <a:noFill/>
          <a:ln>
            <a:noFill/>
          </a:ln>
        </p:spPr>
      </p:pic>
      <p:sp>
        <p:nvSpPr>
          <p:cNvPr id="185" name="Google Shape;185;p30"/>
          <p:cNvSpPr/>
          <p:nvPr/>
        </p:nvSpPr>
        <p:spPr>
          <a:xfrm flipH="1" rot="10800000">
            <a:off x="353099" y="718722"/>
            <a:ext cx="1766400" cy="60600"/>
          </a:xfrm>
          <a:prstGeom prst="rect">
            <a:avLst/>
          </a:prstGeom>
          <a:solidFill>
            <a:srgbClr val="FF66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86" name="Google Shape;186;p30"/>
          <p:cNvPicPr preferRelativeResize="0"/>
          <p:nvPr/>
        </p:nvPicPr>
        <p:blipFill rotWithShape="1">
          <a:blip r:embed="rId4">
            <a:alphaModFix/>
          </a:blip>
          <a:srcRect b="19672" l="13754" r="33528" t="17995"/>
          <a:stretch/>
        </p:blipFill>
        <p:spPr>
          <a:xfrm>
            <a:off x="831100" y="923450"/>
            <a:ext cx="6990352" cy="3620875"/>
          </a:xfrm>
          <a:prstGeom prst="rect">
            <a:avLst/>
          </a:prstGeom>
          <a:noFill/>
          <a:ln>
            <a:noFill/>
          </a:ln>
        </p:spPr>
      </p:pic>
      <p:pic>
        <p:nvPicPr>
          <p:cNvPr id="187" name="Google Shape;187;p30"/>
          <p:cNvPicPr preferRelativeResize="0"/>
          <p:nvPr/>
        </p:nvPicPr>
        <p:blipFill>
          <a:blip r:embed="rId5">
            <a:alphaModFix/>
          </a:blip>
          <a:stretch>
            <a:fillRect/>
          </a:stretch>
        </p:blipFill>
        <p:spPr>
          <a:xfrm rot="10800000">
            <a:off x="1730031" y="4239522"/>
            <a:ext cx="541868" cy="3048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1"/>
          <p:cNvSpPr txBox="1"/>
          <p:nvPr/>
        </p:nvSpPr>
        <p:spPr>
          <a:xfrm>
            <a:off x="425150" y="84500"/>
            <a:ext cx="41469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CO" sz="3500">
                <a:solidFill>
                  <a:srgbClr val="434343"/>
                </a:solidFill>
                <a:latin typeface="Times New Roman"/>
                <a:ea typeface="Times New Roman"/>
                <a:cs typeface="Times New Roman"/>
                <a:sym typeface="Times New Roman"/>
              </a:rPr>
              <a:t>diccionario de datos</a:t>
            </a:r>
            <a:endParaRPr b="1" sz="3500">
              <a:solidFill>
                <a:srgbClr val="434343"/>
              </a:solidFill>
              <a:latin typeface="Times New Roman"/>
              <a:ea typeface="Times New Roman"/>
              <a:cs typeface="Times New Roman"/>
              <a:sym typeface="Times New Roman"/>
            </a:endParaRPr>
          </a:p>
        </p:txBody>
      </p:sp>
      <p:pic>
        <p:nvPicPr>
          <p:cNvPr id="193" name="Google Shape;193;p31"/>
          <p:cNvPicPr preferRelativeResize="0"/>
          <p:nvPr/>
        </p:nvPicPr>
        <p:blipFill rotWithShape="1">
          <a:blip r:embed="rId3">
            <a:alphaModFix/>
          </a:blip>
          <a:srcRect b="3316" l="25060" r="25195" t="8250"/>
          <a:stretch/>
        </p:blipFill>
        <p:spPr>
          <a:xfrm>
            <a:off x="360125" y="978825"/>
            <a:ext cx="3564452" cy="3564425"/>
          </a:xfrm>
          <a:prstGeom prst="rect">
            <a:avLst/>
          </a:prstGeom>
          <a:noFill/>
          <a:ln>
            <a:noFill/>
          </a:ln>
        </p:spPr>
      </p:pic>
      <p:pic>
        <p:nvPicPr>
          <p:cNvPr id="194" name="Google Shape;194;p31"/>
          <p:cNvPicPr preferRelativeResize="0"/>
          <p:nvPr/>
        </p:nvPicPr>
        <p:blipFill rotWithShape="1">
          <a:blip r:embed="rId4">
            <a:alphaModFix/>
          </a:blip>
          <a:srcRect b="29625" l="25291" r="25291" t="8615"/>
          <a:stretch/>
        </p:blipFill>
        <p:spPr>
          <a:xfrm>
            <a:off x="4432450" y="1145050"/>
            <a:ext cx="4026148" cy="31765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nvSpPr>
        <p:spPr>
          <a:xfrm>
            <a:off x="261875" y="252450"/>
            <a:ext cx="8686500" cy="1200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s-CO" sz="1800">
                <a:solidFill>
                  <a:schemeClr val="dk1"/>
                </a:solidFill>
                <a:latin typeface="Calibri"/>
                <a:ea typeface="Calibri"/>
                <a:cs typeface="Calibri"/>
                <a:sym typeface="Calibri"/>
              </a:rPr>
              <a:t> </a:t>
            </a:r>
            <a:r>
              <a:rPr lang="es-CO" sz="1800">
                <a:solidFill>
                  <a:schemeClr val="dk1"/>
                </a:solidFill>
                <a:latin typeface="Times New Roman"/>
                <a:ea typeface="Times New Roman"/>
                <a:cs typeface="Times New Roman"/>
                <a:sym typeface="Times New Roman"/>
              </a:rPr>
              <a:t>APLICATIVO  PROMOCIÓN Y </a:t>
            </a:r>
            <a:r>
              <a:rPr lang="es-CO" sz="1800">
                <a:solidFill>
                  <a:schemeClr val="dk1"/>
                </a:solidFill>
                <a:latin typeface="Times New Roman"/>
                <a:ea typeface="Times New Roman"/>
                <a:cs typeface="Times New Roman"/>
                <a:sym typeface="Times New Roman"/>
              </a:rPr>
              <a:t>ENVÍO DE LIBROS</a:t>
            </a:r>
            <a:endParaRPr>
              <a:latin typeface="Times New Roman"/>
              <a:ea typeface="Times New Roman"/>
              <a:cs typeface="Times New Roman"/>
              <a:sym typeface="Times New Roman"/>
            </a:endParaRPr>
          </a:p>
          <a:p>
            <a:pPr indent="0" lvl="0" marL="0" marR="0" rtl="0" algn="ctr">
              <a:spcBef>
                <a:spcPts val="0"/>
              </a:spcBef>
              <a:spcAft>
                <a:spcPts val="0"/>
              </a:spcAft>
              <a:buNone/>
            </a:pPr>
            <a:r>
              <a:rPr b="1" lang="es-CO" sz="5400">
                <a:solidFill>
                  <a:srgbClr val="3F3F3F"/>
                </a:solidFill>
                <a:latin typeface="Times New Roman"/>
                <a:ea typeface="Times New Roman"/>
                <a:cs typeface="Times New Roman"/>
                <a:sym typeface="Times New Roman"/>
              </a:rPr>
              <a:t>Universo del libro S.A.S</a:t>
            </a:r>
            <a:r>
              <a:rPr b="1" lang="es-CO" sz="5400">
                <a:solidFill>
                  <a:srgbClr val="3F3F3F"/>
                </a:solidFill>
                <a:latin typeface="Calibri"/>
                <a:ea typeface="Calibri"/>
                <a:cs typeface="Calibri"/>
                <a:sym typeface="Calibri"/>
              </a:rPr>
              <a:t> </a:t>
            </a:r>
            <a:endParaRPr/>
          </a:p>
        </p:txBody>
      </p:sp>
      <p:sp>
        <p:nvSpPr>
          <p:cNvPr id="62" name="Google Shape;62;p14"/>
          <p:cNvSpPr/>
          <p:nvPr/>
        </p:nvSpPr>
        <p:spPr>
          <a:xfrm>
            <a:off x="876201" y="1335614"/>
            <a:ext cx="7353300" cy="45600"/>
          </a:xfrm>
          <a:prstGeom prst="rect">
            <a:avLst/>
          </a:prstGeom>
          <a:solidFill>
            <a:srgbClr val="FF66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63" name="Google Shape;63;p14"/>
          <p:cNvSpPr txBox="1"/>
          <p:nvPr/>
        </p:nvSpPr>
        <p:spPr>
          <a:xfrm>
            <a:off x="495750" y="1381225"/>
            <a:ext cx="8010000" cy="3626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dk1"/>
              </a:buClr>
              <a:buSzPts val="1200"/>
              <a:buFont typeface="Arial"/>
              <a:buNone/>
            </a:pPr>
            <a:r>
              <a:rPr b="1" i="0" lang="es-CO" u="none" cap="none" strike="noStrike">
                <a:solidFill>
                  <a:srgbClr val="666666"/>
                </a:solidFill>
                <a:latin typeface="Calibri"/>
                <a:ea typeface="Calibri"/>
                <a:cs typeface="Calibri"/>
                <a:sym typeface="Calibri"/>
              </a:rPr>
              <a:t>Proyecto realizado para optar por el título de </a:t>
            </a:r>
            <a:r>
              <a:rPr b="1" lang="es-CO">
                <a:solidFill>
                  <a:srgbClr val="666666"/>
                </a:solidFill>
                <a:latin typeface="Calibri"/>
                <a:ea typeface="Calibri"/>
                <a:cs typeface="Calibri"/>
                <a:sym typeface="Calibri"/>
              </a:rPr>
              <a:t>Tecnólogo</a:t>
            </a:r>
            <a:r>
              <a:rPr b="1" lang="es-CO">
                <a:solidFill>
                  <a:srgbClr val="666666"/>
                </a:solidFill>
                <a:latin typeface="Calibri"/>
                <a:ea typeface="Calibri"/>
                <a:cs typeface="Calibri"/>
                <a:sym typeface="Calibri"/>
              </a:rPr>
              <a:t> en </a:t>
            </a:r>
            <a:r>
              <a:rPr b="1" lang="es-CO">
                <a:solidFill>
                  <a:srgbClr val="666666"/>
                </a:solidFill>
                <a:latin typeface="Calibri"/>
                <a:ea typeface="Calibri"/>
                <a:cs typeface="Calibri"/>
                <a:sym typeface="Calibri"/>
              </a:rPr>
              <a:t>Análisis</a:t>
            </a:r>
            <a:r>
              <a:rPr b="1" lang="es-CO">
                <a:solidFill>
                  <a:srgbClr val="666666"/>
                </a:solidFill>
                <a:latin typeface="Calibri"/>
                <a:ea typeface="Calibri"/>
                <a:cs typeface="Calibri"/>
                <a:sym typeface="Calibri"/>
              </a:rPr>
              <a:t> y desarrollo de sistemas de información</a:t>
            </a:r>
            <a:r>
              <a:rPr b="1" i="0" lang="es-CO" u="none" cap="none" strike="noStrike">
                <a:solidFill>
                  <a:srgbClr val="666666"/>
                </a:solidFill>
                <a:latin typeface="Calibri"/>
                <a:ea typeface="Calibri"/>
                <a:cs typeface="Calibri"/>
                <a:sym typeface="Calibri"/>
              </a:rPr>
              <a:t> </a:t>
            </a:r>
            <a:endParaRPr b="1">
              <a:solidFill>
                <a:srgbClr val="666666"/>
              </a:solidFill>
              <a:latin typeface="Calibri"/>
              <a:ea typeface="Calibri"/>
              <a:cs typeface="Calibri"/>
              <a:sym typeface="Calibri"/>
            </a:endParaRPr>
          </a:p>
          <a:p>
            <a:pPr indent="0" lvl="0" marL="0" marR="0" rtl="0" algn="l">
              <a:spcBef>
                <a:spcPts val="0"/>
              </a:spcBef>
              <a:spcAft>
                <a:spcPts val="0"/>
              </a:spcAft>
              <a:buClr>
                <a:schemeClr val="dk1"/>
              </a:buClr>
              <a:buSzPts val="1200"/>
              <a:buFont typeface="Arial"/>
              <a:buNone/>
            </a:pPr>
            <a:r>
              <a:t/>
            </a:r>
            <a:endParaRPr b="1" i="0" u="none" cap="none" strike="noStrike">
              <a:solidFill>
                <a:srgbClr val="666666"/>
              </a:solidFill>
              <a:latin typeface="Calibri"/>
              <a:ea typeface="Calibri"/>
              <a:cs typeface="Calibri"/>
              <a:sym typeface="Calibri"/>
            </a:endParaRPr>
          </a:p>
          <a:p>
            <a:pPr indent="0" lvl="0" marL="0" marR="0" rtl="0" algn="ctr">
              <a:spcBef>
                <a:spcPts val="0"/>
              </a:spcBef>
              <a:spcAft>
                <a:spcPts val="0"/>
              </a:spcAft>
              <a:buClr>
                <a:schemeClr val="dk1"/>
              </a:buClr>
              <a:buSzPts val="1200"/>
              <a:buFont typeface="Arial"/>
              <a:buNone/>
            </a:pPr>
            <a:r>
              <a:t/>
            </a:r>
            <a:endParaRPr b="1" i="0" u="none" cap="none" strike="noStrike">
              <a:solidFill>
                <a:srgbClr val="666666"/>
              </a:solidFill>
              <a:latin typeface="Calibri"/>
              <a:ea typeface="Calibri"/>
              <a:cs typeface="Calibri"/>
              <a:sym typeface="Calibri"/>
            </a:endParaRPr>
          </a:p>
          <a:p>
            <a:pPr indent="0" lvl="0" marL="0" marR="0" rtl="0" algn="ctr">
              <a:spcBef>
                <a:spcPts val="0"/>
              </a:spcBef>
              <a:spcAft>
                <a:spcPts val="0"/>
              </a:spcAft>
              <a:buClr>
                <a:schemeClr val="dk1"/>
              </a:buClr>
              <a:buSzPts val="1200"/>
              <a:buFont typeface="Arial"/>
              <a:buNone/>
            </a:pPr>
            <a:r>
              <a:rPr b="1" i="0" lang="es-CO" u="none" cap="none" strike="noStrike">
                <a:solidFill>
                  <a:srgbClr val="666666"/>
                </a:solidFill>
                <a:latin typeface="Calibri"/>
                <a:ea typeface="Calibri"/>
                <a:cs typeface="Calibri"/>
                <a:sym typeface="Calibri"/>
              </a:rPr>
              <a:t>Desarrollado por: </a:t>
            </a:r>
            <a:endParaRPr b="1">
              <a:solidFill>
                <a:srgbClr val="666666"/>
              </a:solidFill>
              <a:latin typeface="Calibri"/>
              <a:ea typeface="Calibri"/>
              <a:cs typeface="Calibri"/>
              <a:sym typeface="Calibri"/>
            </a:endParaRPr>
          </a:p>
          <a:p>
            <a:pPr indent="0" lvl="0" marL="0" marR="0" rtl="0" algn="l">
              <a:spcBef>
                <a:spcPts val="0"/>
              </a:spcBef>
              <a:spcAft>
                <a:spcPts val="0"/>
              </a:spcAft>
              <a:buClr>
                <a:schemeClr val="dk1"/>
              </a:buClr>
              <a:buSzPts val="1200"/>
              <a:buFont typeface="Arial"/>
              <a:buNone/>
            </a:pPr>
            <a:r>
              <a:t/>
            </a:r>
            <a:endParaRPr b="1">
              <a:solidFill>
                <a:srgbClr val="666666"/>
              </a:solidFill>
              <a:latin typeface="Calibri"/>
              <a:ea typeface="Calibri"/>
              <a:cs typeface="Calibri"/>
              <a:sym typeface="Calibri"/>
            </a:endParaRPr>
          </a:p>
          <a:p>
            <a:pPr indent="0" lvl="0" marL="0" marR="0" rtl="0" algn="ctr">
              <a:spcBef>
                <a:spcPts val="0"/>
              </a:spcBef>
              <a:spcAft>
                <a:spcPts val="0"/>
              </a:spcAft>
              <a:buClr>
                <a:schemeClr val="dk1"/>
              </a:buClr>
              <a:buSzPts val="1200"/>
              <a:buFont typeface="Arial"/>
              <a:buNone/>
            </a:pPr>
            <a:r>
              <a:rPr b="1" lang="es-CO">
                <a:solidFill>
                  <a:srgbClr val="666666"/>
                </a:solidFill>
                <a:latin typeface="Calibri"/>
                <a:ea typeface="Calibri"/>
                <a:cs typeface="Calibri"/>
                <a:sym typeface="Calibri"/>
              </a:rPr>
              <a:t>Helen Dayana Chavarro Naranjo</a:t>
            </a:r>
            <a:endParaRPr b="1">
              <a:solidFill>
                <a:srgbClr val="666666"/>
              </a:solidFill>
              <a:latin typeface="Calibri"/>
              <a:ea typeface="Calibri"/>
              <a:cs typeface="Calibri"/>
              <a:sym typeface="Calibri"/>
            </a:endParaRPr>
          </a:p>
          <a:p>
            <a:pPr indent="0" lvl="0" marL="0" marR="0" rtl="0" algn="ctr">
              <a:spcBef>
                <a:spcPts val="0"/>
              </a:spcBef>
              <a:spcAft>
                <a:spcPts val="0"/>
              </a:spcAft>
              <a:buClr>
                <a:schemeClr val="dk1"/>
              </a:buClr>
              <a:buSzPts val="1200"/>
              <a:buFont typeface="Arial"/>
              <a:buNone/>
            </a:pPr>
            <a:r>
              <a:rPr b="1" lang="es-CO">
                <a:solidFill>
                  <a:srgbClr val="666666"/>
                </a:solidFill>
                <a:latin typeface="Calibri"/>
                <a:ea typeface="Calibri"/>
                <a:cs typeface="Calibri"/>
                <a:sym typeface="Calibri"/>
              </a:rPr>
              <a:t>Laurent Valentina Rondon G</a:t>
            </a:r>
            <a:r>
              <a:rPr b="1" lang="es-CO">
                <a:solidFill>
                  <a:srgbClr val="666666"/>
                </a:solidFill>
                <a:latin typeface="Calibri"/>
                <a:ea typeface="Calibri"/>
                <a:cs typeface="Calibri"/>
                <a:sym typeface="Calibri"/>
              </a:rPr>
              <a:t>arzón</a:t>
            </a:r>
            <a:endParaRPr b="1">
              <a:solidFill>
                <a:srgbClr val="666666"/>
              </a:solidFill>
              <a:latin typeface="Calibri"/>
              <a:ea typeface="Calibri"/>
              <a:cs typeface="Calibri"/>
              <a:sym typeface="Calibri"/>
            </a:endParaRPr>
          </a:p>
          <a:p>
            <a:pPr indent="0" lvl="0" marL="0" marR="0" rtl="0" algn="ctr">
              <a:spcBef>
                <a:spcPts val="0"/>
              </a:spcBef>
              <a:spcAft>
                <a:spcPts val="0"/>
              </a:spcAft>
              <a:buClr>
                <a:schemeClr val="dk1"/>
              </a:buClr>
              <a:buSzPts val="1200"/>
              <a:buFont typeface="Arial"/>
              <a:buNone/>
            </a:pPr>
            <a:r>
              <a:t/>
            </a:r>
            <a:endParaRPr b="1">
              <a:solidFill>
                <a:srgbClr val="666666"/>
              </a:solidFill>
              <a:latin typeface="Calibri"/>
              <a:ea typeface="Calibri"/>
              <a:cs typeface="Calibri"/>
              <a:sym typeface="Calibri"/>
            </a:endParaRPr>
          </a:p>
          <a:p>
            <a:pPr indent="0" lvl="0" marL="0" marR="0" rtl="0" algn="ctr">
              <a:spcBef>
                <a:spcPts val="0"/>
              </a:spcBef>
              <a:spcAft>
                <a:spcPts val="0"/>
              </a:spcAft>
              <a:buClr>
                <a:schemeClr val="dk1"/>
              </a:buClr>
              <a:buSzPts val="1200"/>
              <a:buFont typeface="Arial"/>
              <a:buNone/>
            </a:pPr>
            <a:r>
              <a:rPr b="1" i="0" lang="es-CO" u="none" cap="none" strike="noStrike">
                <a:solidFill>
                  <a:srgbClr val="666666"/>
                </a:solidFill>
                <a:latin typeface="Calibri"/>
                <a:ea typeface="Calibri"/>
                <a:cs typeface="Calibri"/>
                <a:sym typeface="Calibri"/>
              </a:rPr>
              <a:t>Asesor del proyecto</a:t>
            </a:r>
            <a:endParaRPr b="1">
              <a:solidFill>
                <a:srgbClr val="666666"/>
              </a:solidFill>
              <a:latin typeface="Calibri"/>
              <a:ea typeface="Calibri"/>
              <a:cs typeface="Calibri"/>
              <a:sym typeface="Calibri"/>
            </a:endParaRPr>
          </a:p>
          <a:p>
            <a:pPr indent="0" lvl="0" marL="0" marR="0" rtl="0" algn="ctr">
              <a:spcBef>
                <a:spcPts val="0"/>
              </a:spcBef>
              <a:spcAft>
                <a:spcPts val="0"/>
              </a:spcAft>
              <a:buClr>
                <a:schemeClr val="dk1"/>
              </a:buClr>
              <a:buSzPts val="1200"/>
              <a:buFont typeface="Arial"/>
              <a:buNone/>
            </a:pPr>
            <a:r>
              <a:rPr b="1" i="0" lang="es-CO" u="none" cap="none" strike="noStrike">
                <a:solidFill>
                  <a:srgbClr val="666666"/>
                </a:solidFill>
                <a:latin typeface="Calibri"/>
                <a:ea typeface="Calibri"/>
                <a:cs typeface="Calibri"/>
                <a:sym typeface="Calibri"/>
              </a:rPr>
              <a:t>Instructor Sena</a:t>
            </a:r>
            <a:endParaRPr b="1">
              <a:solidFill>
                <a:srgbClr val="666666"/>
              </a:solidFill>
              <a:latin typeface="Calibri"/>
              <a:ea typeface="Calibri"/>
              <a:cs typeface="Calibri"/>
              <a:sym typeface="Calibri"/>
            </a:endParaRPr>
          </a:p>
          <a:p>
            <a:pPr indent="0" lvl="0" marL="0" marR="0" rtl="0" algn="ctr">
              <a:spcBef>
                <a:spcPts val="0"/>
              </a:spcBef>
              <a:spcAft>
                <a:spcPts val="0"/>
              </a:spcAft>
              <a:buClr>
                <a:schemeClr val="dk1"/>
              </a:buClr>
              <a:buSzPts val="1200"/>
              <a:buFont typeface="Arial"/>
              <a:buNone/>
            </a:pPr>
            <a:r>
              <a:rPr b="1" lang="es-CO">
                <a:solidFill>
                  <a:srgbClr val="666666"/>
                </a:solidFill>
                <a:latin typeface="Calibri"/>
                <a:ea typeface="Calibri"/>
                <a:cs typeface="Calibri"/>
                <a:sym typeface="Calibri"/>
              </a:rPr>
              <a:t>Demetrio Mauricio </a:t>
            </a:r>
            <a:r>
              <a:rPr b="1" lang="es-CO">
                <a:solidFill>
                  <a:srgbClr val="666666"/>
                </a:solidFill>
                <a:latin typeface="Calibri"/>
                <a:ea typeface="Calibri"/>
                <a:cs typeface="Calibri"/>
                <a:sym typeface="Calibri"/>
              </a:rPr>
              <a:t>Estupiñan</a:t>
            </a:r>
            <a:r>
              <a:rPr b="1" lang="es-CO">
                <a:solidFill>
                  <a:srgbClr val="666666"/>
                </a:solidFill>
                <a:latin typeface="Calibri"/>
                <a:ea typeface="Calibri"/>
                <a:cs typeface="Calibri"/>
                <a:sym typeface="Calibri"/>
              </a:rPr>
              <a:t> Fino</a:t>
            </a:r>
            <a:endParaRPr b="1">
              <a:solidFill>
                <a:srgbClr val="666666"/>
              </a:solidFill>
              <a:latin typeface="Calibri"/>
              <a:ea typeface="Calibri"/>
              <a:cs typeface="Calibri"/>
              <a:sym typeface="Calibri"/>
            </a:endParaRPr>
          </a:p>
          <a:p>
            <a:pPr indent="0" lvl="0" marL="0" marR="0" rtl="0" algn="ctr">
              <a:spcBef>
                <a:spcPts val="0"/>
              </a:spcBef>
              <a:spcAft>
                <a:spcPts val="0"/>
              </a:spcAft>
              <a:buClr>
                <a:schemeClr val="dk1"/>
              </a:buClr>
              <a:buSzPts val="1200"/>
              <a:buFont typeface="Arial"/>
              <a:buNone/>
            </a:pPr>
            <a:r>
              <a:t/>
            </a:r>
            <a:endParaRPr b="1" i="0" u="none" cap="none" strike="noStrike">
              <a:solidFill>
                <a:srgbClr val="666666"/>
              </a:solidFill>
              <a:latin typeface="Calibri"/>
              <a:ea typeface="Calibri"/>
              <a:cs typeface="Calibri"/>
              <a:sym typeface="Calibri"/>
            </a:endParaRPr>
          </a:p>
          <a:p>
            <a:pPr indent="0" lvl="0" marL="0" marR="0" rtl="0" algn="ctr">
              <a:spcBef>
                <a:spcPts val="0"/>
              </a:spcBef>
              <a:spcAft>
                <a:spcPts val="0"/>
              </a:spcAft>
              <a:buClr>
                <a:schemeClr val="dk1"/>
              </a:buClr>
              <a:buSzPts val="1200"/>
              <a:buFont typeface="Arial"/>
              <a:buNone/>
            </a:pPr>
            <a:r>
              <a:rPr b="1" lang="es-CO">
                <a:solidFill>
                  <a:srgbClr val="666666"/>
                </a:solidFill>
                <a:latin typeface="Calibri"/>
                <a:ea typeface="Calibri"/>
                <a:cs typeface="Calibri"/>
                <a:sym typeface="Calibri"/>
              </a:rPr>
              <a:t>SENA</a:t>
            </a:r>
            <a:endParaRPr b="1">
              <a:solidFill>
                <a:srgbClr val="666666"/>
              </a:solidFill>
              <a:latin typeface="Calibri"/>
              <a:ea typeface="Calibri"/>
              <a:cs typeface="Calibri"/>
              <a:sym typeface="Calibri"/>
            </a:endParaRPr>
          </a:p>
          <a:p>
            <a:pPr indent="0" lvl="0" marL="0" marR="0" rtl="0" algn="ctr">
              <a:spcBef>
                <a:spcPts val="0"/>
              </a:spcBef>
              <a:spcAft>
                <a:spcPts val="0"/>
              </a:spcAft>
              <a:buClr>
                <a:schemeClr val="dk1"/>
              </a:buClr>
              <a:buSzPts val="1200"/>
              <a:buFont typeface="Arial"/>
              <a:buNone/>
            </a:pPr>
            <a:r>
              <a:rPr b="1" i="0" lang="es-CO" u="none" cap="none" strike="noStrike">
                <a:solidFill>
                  <a:srgbClr val="666666"/>
                </a:solidFill>
                <a:latin typeface="Calibri"/>
                <a:ea typeface="Calibri"/>
                <a:cs typeface="Calibri"/>
                <a:sym typeface="Calibri"/>
              </a:rPr>
              <a:t>Bogota D.C.</a:t>
            </a:r>
            <a:endParaRPr b="1">
              <a:solidFill>
                <a:srgbClr val="666666"/>
              </a:solidFill>
              <a:latin typeface="Calibri"/>
              <a:ea typeface="Calibri"/>
              <a:cs typeface="Calibri"/>
              <a:sym typeface="Calibri"/>
            </a:endParaRPr>
          </a:p>
          <a:p>
            <a:pPr indent="0" lvl="0" marL="0" marR="0" rtl="0" algn="ctr">
              <a:spcBef>
                <a:spcPts val="0"/>
              </a:spcBef>
              <a:spcAft>
                <a:spcPts val="0"/>
              </a:spcAft>
              <a:buClr>
                <a:schemeClr val="dk1"/>
              </a:buClr>
              <a:buSzPts val="1200"/>
              <a:buFont typeface="Arial"/>
              <a:buNone/>
            </a:pPr>
            <a:r>
              <a:rPr b="1" i="0" lang="es-CO" u="none" cap="none" strike="noStrike">
                <a:solidFill>
                  <a:srgbClr val="666666"/>
                </a:solidFill>
                <a:latin typeface="Calibri"/>
                <a:ea typeface="Calibri"/>
                <a:cs typeface="Calibri"/>
                <a:sym typeface="Calibri"/>
              </a:rPr>
              <a:t>202</a:t>
            </a:r>
            <a:r>
              <a:rPr b="1" lang="es-CO">
                <a:solidFill>
                  <a:srgbClr val="666666"/>
                </a:solidFill>
                <a:latin typeface="Calibri"/>
                <a:ea typeface="Calibri"/>
                <a:cs typeface="Calibri"/>
                <a:sym typeface="Calibri"/>
              </a:rPr>
              <a:t>1</a:t>
            </a:r>
            <a:endParaRPr b="1">
              <a:solidFill>
                <a:srgbClr val="666666"/>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2"/>
          <p:cNvSpPr txBox="1"/>
          <p:nvPr/>
        </p:nvSpPr>
        <p:spPr>
          <a:xfrm>
            <a:off x="382868" y="249495"/>
            <a:ext cx="6608400" cy="646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CO" sz="3600">
                <a:solidFill>
                  <a:schemeClr val="lt1"/>
                </a:solidFill>
                <a:latin typeface="Calibri"/>
                <a:ea typeface="Calibri"/>
                <a:cs typeface="Calibri"/>
                <a:sym typeface="Calibri"/>
              </a:rPr>
              <a:t>LOGO</a:t>
            </a:r>
            <a:endParaRPr/>
          </a:p>
        </p:txBody>
      </p:sp>
      <p:sp>
        <p:nvSpPr>
          <p:cNvPr id="200" name="Google Shape;200;p32"/>
          <p:cNvSpPr txBox="1"/>
          <p:nvPr/>
        </p:nvSpPr>
        <p:spPr>
          <a:xfrm>
            <a:off x="401000" y="1218900"/>
            <a:ext cx="5421000" cy="448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ctr">
              <a:spcBef>
                <a:spcPts val="0"/>
              </a:spcBef>
              <a:spcAft>
                <a:spcPts val="0"/>
              </a:spcAft>
              <a:buNone/>
            </a:pPr>
            <a:r>
              <a:rPr lang="es-CO" sz="1800">
                <a:solidFill>
                  <a:schemeClr val="dk1"/>
                </a:solidFill>
                <a:latin typeface="Times New Roman"/>
                <a:ea typeface="Times New Roman"/>
                <a:cs typeface="Times New Roman"/>
                <a:sym typeface="Times New Roman"/>
              </a:rPr>
              <a:t> </a:t>
            </a:r>
            <a:r>
              <a:rPr lang="es-CO" sz="2400">
                <a:solidFill>
                  <a:schemeClr val="dk1"/>
                </a:solidFill>
                <a:latin typeface="Times New Roman"/>
                <a:ea typeface="Times New Roman"/>
                <a:cs typeface="Times New Roman"/>
                <a:sym typeface="Times New Roman"/>
              </a:rPr>
              <a:t>  </a:t>
            </a:r>
            <a:endParaRPr sz="1800">
              <a:solidFill>
                <a:schemeClr val="dk1"/>
              </a:solidFill>
              <a:latin typeface="Times New Roman"/>
              <a:ea typeface="Times New Roman"/>
              <a:cs typeface="Times New Roman"/>
              <a:sym typeface="Times New Roman"/>
            </a:endParaRPr>
          </a:p>
        </p:txBody>
      </p:sp>
      <p:sp>
        <p:nvSpPr>
          <p:cNvPr id="201" name="Google Shape;201;p32"/>
          <p:cNvSpPr txBox="1"/>
          <p:nvPr/>
        </p:nvSpPr>
        <p:spPr>
          <a:xfrm>
            <a:off x="1030568" y="3318435"/>
            <a:ext cx="3733800" cy="708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t/>
            </a:r>
            <a:endParaRPr/>
          </a:p>
        </p:txBody>
      </p:sp>
      <p:sp>
        <p:nvSpPr>
          <p:cNvPr id="202" name="Google Shape;202;p32"/>
          <p:cNvSpPr txBox="1"/>
          <p:nvPr/>
        </p:nvSpPr>
        <p:spPr>
          <a:xfrm>
            <a:off x="899376" y="4089623"/>
            <a:ext cx="45720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a:p>
        </p:txBody>
      </p:sp>
      <p:pic>
        <p:nvPicPr>
          <p:cNvPr id="203" name="Google Shape;203;p32"/>
          <p:cNvPicPr preferRelativeResize="0"/>
          <p:nvPr/>
        </p:nvPicPr>
        <p:blipFill>
          <a:blip r:embed="rId3">
            <a:alphaModFix/>
          </a:blip>
          <a:stretch>
            <a:fillRect/>
          </a:stretch>
        </p:blipFill>
        <p:spPr>
          <a:xfrm>
            <a:off x="2639076" y="1518800"/>
            <a:ext cx="3182922" cy="317100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pic>
        <p:nvPicPr>
          <p:cNvPr id="68" name="Google Shape;68;p15"/>
          <p:cNvPicPr preferRelativeResize="0"/>
          <p:nvPr/>
        </p:nvPicPr>
        <p:blipFill rotWithShape="1">
          <a:blip r:embed="rId3">
            <a:alphaModFix/>
          </a:blip>
          <a:srcRect b="0" l="0" r="0" t="0"/>
          <a:stretch/>
        </p:blipFill>
        <p:spPr>
          <a:xfrm>
            <a:off x="8270874" y="238073"/>
            <a:ext cx="608542" cy="592940"/>
          </a:xfrm>
          <a:prstGeom prst="rect">
            <a:avLst/>
          </a:prstGeom>
          <a:noFill/>
          <a:ln>
            <a:noFill/>
          </a:ln>
        </p:spPr>
      </p:pic>
      <p:sp>
        <p:nvSpPr>
          <p:cNvPr id="69" name="Google Shape;69;p15"/>
          <p:cNvSpPr txBox="1"/>
          <p:nvPr/>
        </p:nvSpPr>
        <p:spPr>
          <a:xfrm>
            <a:off x="638152" y="752591"/>
            <a:ext cx="2389500" cy="646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CO" sz="3600" u="none" cap="none" strike="noStrike">
                <a:solidFill>
                  <a:srgbClr val="3F3F3F"/>
                </a:solidFill>
                <a:latin typeface="Times New Roman"/>
                <a:ea typeface="Times New Roman"/>
                <a:cs typeface="Times New Roman"/>
                <a:sym typeface="Times New Roman"/>
              </a:rPr>
              <a:t>Contenido</a:t>
            </a:r>
            <a:endParaRPr>
              <a:latin typeface="Times New Roman"/>
              <a:ea typeface="Times New Roman"/>
              <a:cs typeface="Times New Roman"/>
              <a:sym typeface="Times New Roman"/>
            </a:endParaRPr>
          </a:p>
        </p:txBody>
      </p:sp>
      <p:sp>
        <p:nvSpPr>
          <p:cNvPr id="70" name="Google Shape;70;p15"/>
          <p:cNvSpPr txBox="1"/>
          <p:nvPr/>
        </p:nvSpPr>
        <p:spPr>
          <a:xfrm>
            <a:off x="551400" y="1708644"/>
            <a:ext cx="3743700" cy="3001800"/>
          </a:xfrm>
          <a:prstGeom prst="rect">
            <a:avLst/>
          </a:prstGeom>
          <a:noFill/>
          <a:ln>
            <a:noFill/>
          </a:ln>
        </p:spPr>
        <p:txBody>
          <a:bodyPr anchorCtr="0" anchor="t" bIns="45700" lIns="91425" spcFirstLastPara="1" rIns="91425" wrap="square" tIns="45700">
            <a:noAutofit/>
          </a:bodyPr>
          <a:lstStyle/>
          <a:p>
            <a:pPr indent="0" lvl="0" marL="0" marR="0" rtl="0" algn="just">
              <a:spcBef>
                <a:spcPts val="0"/>
              </a:spcBef>
              <a:spcAft>
                <a:spcPts val="0"/>
              </a:spcAft>
              <a:buNone/>
            </a:pPr>
            <a:r>
              <a:rPr b="1" lang="es-CO">
                <a:solidFill>
                  <a:srgbClr val="666666"/>
                </a:solidFill>
                <a:latin typeface="Calibri"/>
                <a:ea typeface="Calibri"/>
                <a:cs typeface="Calibri"/>
                <a:sym typeface="Calibri"/>
              </a:rPr>
              <a:t>-Componente Metodológico</a:t>
            </a:r>
            <a:endParaRPr b="1">
              <a:solidFill>
                <a:srgbClr val="666666"/>
              </a:solidFill>
              <a:latin typeface="Calibri"/>
              <a:ea typeface="Calibri"/>
              <a:cs typeface="Calibri"/>
              <a:sym typeface="Calibri"/>
            </a:endParaRPr>
          </a:p>
          <a:p>
            <a:pPr indent="0" lvl="0" marL="0" marR="0" rtl="0" algn="just">
              <a:spcBef>
                <a:spcPts val="0"/>
              </a:spcBef>
              <a:spcAft>
                <a:spcPts val="0"/>
              </a:spcAft>
              <a:buNone/>
            </a:pPr>
            <a:r>
              <a:rPr b="1" lang="es-CO">
                <a:solidFill>
                  <a:srgbClr val="666666"/>
                </a:solidFill>
                <a:latin typeface="Calibri"/>
                <a:ea typeface="Calibri"/>
                <a:cs typeface="Calibri"/>
                <a:sym typeface="Calibri"/>
              </a:rPr>
              <a:t>-Técnicas del levantamiento de información</a:t>
            </a:r>
            <a:endParaRPr b="1">
              <a:solidFill>
                <a:srgbClr val="666666"/>
              </a:solidFill>
              <a:latin typeface="Calibri"/>
              <a:ea typeface="Calibri"/>
              <a:cs typeface="Calibri"/>
              <a:sym typeface="Calibri"/>
            </a:endParaRPr>
          </a:p>
          <a:p>
            <a:pPr indent="0" lvl="0" marL="0" marR="0" rtl="0" algn="just">
              <a:spcBef>
                <a:spcPts val="0"/>
              </a:spcBef>
              <a:spcAft>
                <a:spcPts val="0"/>
              </a:spcAft>
              <a:buNone/>
            </a:pPr>
            <a:r>
              <a:rPr b="1" lang="es-CO">
                <a:solidFill>
                  <a:srgbClr val="666666"/>
                </a:solidFill>
                <a:latin typeface="Calibri"/>
                <a:ea typeface="Calibri"/>
                <a:cs typeface="Calibri"/>
                <a:sym typeface="Calibri"/>
              </a:rPr>
              <a:t>-BPMN </a:t>
            </a:r>
            <a:endParaRPr b="1">
              <a:solidFill>
                <a:srgbClr val="666666"/>
              </a:solidFill>
              <a:latin typeface="Calibri"/>
              <a:ea typeface="Calibri"/>
              <a:cs typeface="Calibri"/>
              <a:sym typeface="Calibri"/>
            </a:endParaRPr>
          </a:p>
          <a:p>
            <a:pPr indent="0" lvl="0" marL="0" marR="0" rtl="0" algn="just">
              <a:spcBef>
                <a:spcPts val="0"/>
              </a:spcBef>
              <a:spcAft>
                <a:spcPts val="0"/>
              </a:spcAft>
              <a:buNone/>
            </a:pPr>
            <a:r>
              <a:rPr b="1" lang="es-CO">
                <a:solidFill>
                  <a:srgbClr val="666666"/>
                </a:solidFill>
                <a:latin typeface="Calibri"/>
                <a:ea typeface="Calibri"/>
                <a:cs typeface="Calibri"/>
                <a:sym typeface="Calibri"/>
              </a:rPr>
              <a:t>-Estándar IEEE830</a:t>
            </a:r>
            <a:endParaRPr b="1">
              <a:solidFill>
                <a:srgbClr val="666666"/>
              </a:solidFill>
              <a:latin typeface="Calibri"/>
              <a:ea typeface="Calibri"/>
              <a:cs typeface="Calibri"/>
              <a:sym typeface="Calibri"/>
            </a:endParaRPr>
          </a:p>
          <a:p>
            <a:pPr indent="0" lvl="0" marL="0" marR="0" rtl="0" algn="just">
              <a:spcBef>
                <a:spcPts val="0"/>
              </a:spcBef>
              <a:spcAft>
                <a:spcPts val="0"/>
              </a:spcAft>
              <a:buNone/>
            </a:pPr>
            <a:r>
              <a:rPr b="1" lang="es-CO">
                <a:solidFill>
                  <a:srgbClr val="666666"/>
                </a:solidFill>
                <a:latin typeface="Calibri"/>
                <a:ea typeface="Calibri"/>
                <a:cs typeface="Calibri"/>
                <a:sym typeface="Calibri"/>
              </a:rPr>
              <a:t>Requerimientos funcionales </a:t>
            </a:r>
            <a:endParaRPr b="1">
              <a:solidFill>
                <a:srgbClr val="666666"/>
              </a:solidFill>
              <a:latin typeface="Calibri"/>
              <a:ea typeface="Calibri"/>
              <a:cs typeface="Calibri"/>
              <a:sym typeface="Calibri"/>
            </a:endParaRPr>
          </a:p>
          <a:p>
            <a:pPr indent="0" lvl="0" marL="0" marR="0" rtl="0" algn="just">
              <a:spcBef>
                <a:spcPts val="0"/>
              </a:spcBef>
              <a:spcAft>
                <a:spcPts val="0"/>
              </a:spcAft>
              <a:buNone/>
            </a:pPr>
            <a:r>
              <a:rPr b="1" lang="es-CO">
                <a:solidFill>
                  <a:srgbClr val="666666"/>
                </a:solidFill>
                <a:latin typeface="Calibri"/>
                <a:ea typeface="Calibri"/>
                <a:cs typeface="Calibri"/>
                <a:sym typeface="Calibri"/>
              </a:rPr>
              <a:t>Requerimientos No funcionales</a:t>
            </a:r>
            <a:endParaRPr b="1">
              <a:solidFill>
                <a:srgbClr val="666666"/>
              </a:solidFill>
              <a:latin typeface="Calibri"/>
              <a:ea typeface="Calibri"/>
              <a:cs typeface="Calibri"/>
              <a:sym typeface="Calibri"/>
            </a:endParaRPr>
          </a:p>
          <a:p>
            <a:pPr indent="0" lvl="0" marL="0" marR="0" rtl="0" algn="just">
              <a:spcBef>
                <a:spcPts val="0"/>
              </a:spcBef>
              <a:spcAft>
                <a:spcPts val="0"/>
              </a:spcAft>
              <a:buNone/>
            </a:pPr>
            <a:r>
              <a:rPr b="1" lang="es-CO">
                <a:solidFill>
                  <a:srgbClr val="666666"/>
                </a:solidFill>
                <a:latin typeface="Calibri"/>
                <a:ea typeface="Calibri"/>
                <a:cs typeface="Calibri"/>
                <a:sym typeface="Calibri"/>
              </a:rPr>
              <a:t>-Diagrama de Casos de Uso</a:t>
            </a:r>
            <a:endParaRPr b="1">
              <a:solidFill>
                <a:srgbClr val="666666"/>
              </a:solidFill>
              <a:latin typeface="Calibri"/>
              <a:ea typeface="Calibri"/>
              <a:cs typeface="Calibri"/>
              <a:sym typeface="Calibri"/>
            </a:endParaRPr>
          </a:p>
          <a:p>
            <a:pPr indent="0" lvl="0" marL="0" marR="0" rtl="0" algn="just">
              <a:spcBef>
                <a:spcPts val="0"/>
              </a:spcBef>
              <a:spcAft>
                <a:spcPts val="0"/>
              </a:spcAft>
              <a:buNone/>
            </a:pPr>
            <a:r>
              <a:rPr b="1" lang="es-CO">
                <a:solidFill>
                  <a:srgbClr val="666666"/>
                </a:solidFill>
                <a:latin typeface="Calibri"/>
                <a:ea typeface="Calibri"/>
                <a:cs typeface="Calibri"/>
                <a:sym typeface="Calibri"/>
              </a:rPr>
              <a:t>-Casos de Uso Extendido</a:t>
            </a:r>
            <a:endParaRPr b="1">
              <a:solidFill>
                <a:srgbClr val="666666"/>
              </a:solidFill>
              <a:latin typeface="Calibri"/>
              <a:ea typeface="Calibri"/>
              <a:cs typeface="Calibri"/>
              <a:sym typeface="Calibri"/>
            </a:endParaRPr>
          </a:p>
          <a:p>
            <a:pPr indent="0" lvl="0" marL="0" marR="0" rtl="0" algn="just">
              <a:spcBef>
                <a:spcPts val="0"/>
              </a:spcBef>
              <a:spcAft>
                <a:spcPts val="0"/>
              </a:spcAft>
              <a:buNone/>
            </a:pPr>
            <a:r>
              <a:rPr b="1" lang="es-CO">
                <a:solidFill>
                  <a:srgbClr val="666666"/>
                </a:solidFill>
                <a:latin typeface="Calibri"/>
                <a:ea typeface="Calibri"/>
                <a:cs typeface="Calibri"/>
                <a:sym typeface="Calibri"/>
              </a:rPr>
              <a:t>-Modelo  Relacional</a:t>
            </a:r>
            <a:endParaRPr b="1">
              <a:solidFill>
                <a:srgbClr val="666666"/>
              </a:solidFill>
              <a:latin typeface="Calibri"/>
              <a:ea typeface="Calibri"/>
              <a:cs typeface="Calibri"/>
              <a:sym typeface="Calibri"/>
            </a:endParaRPr>
          </a:p>
          <a:p>
            <a:pPr indent="0" lvl="0" marL="0" marR="0" rtl="0" algn="just">
              <a:spcBef>
                <a:spcPts val="0"/>
              </a:spcBef>
              <a:spcAft>
                <a:spcPts val="0"/>
              </a:spcAft>
              <a:buNone/>
            </a:pPr>
            <a:r>
              <a:t/>
            </a:r>
            <a:endParaRPr b="1" i="0" sz="1600" u="none" cap="none" strike="noStrike">
              <a:solidFill>
                <a:srgbClr val="404040"/>
              </a:solidFill>
              <a:latin typeface="Arial"/>
              <a:ea typeface="Arial"/>
              <a:cs typeface="Arial"/>
              <a:sym typeface="Arial"/>
            </a:endParaRPr>
          </a:p>
        </p:txBody>
      </p:sp>
      <p:sp>
        <p:nvSpPr>
          <p:cNvPr id="71" name="Google Shape;71;p15"/>
          <p:cNvSpPr/>
          <p:nvPr/>
        </p:nvSpPr>
        <p:spPr>
          <a:xfrm flipH="1" rot="10800000">
            <a:off x="638152" y="1398809"/>
            <a:ext cx="1027200" cy="45600"/>
          </a:xfrm>
          <a:prstGeom prst="rect">
            <a:avLst/>
          </a:prstGeom>
          <a:solidFill>
            <a:srgbClr val="FF66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72" name="Google Shape;72;p15"/>
          <p:cNvPicPr preferRelativeResize="0"/>
          <p:nvPr/>
        </p:nvPicPr>
        <p:blipFill rotWithShape="1">
          <a:blip r:embed="rId4">
            <a:alphaModFix/>
          </a:blip>
          <a:srcRect b="0" l="0" r="43611" t="0"/>
          <a:stretch/>
        </p:blipFill>
        <p:spPr>
          <a:xfrm>
            <a:off x="5276815" y="0"/>
            <a:ext cx="3867185" cy="5143500"/>
          </a:xfrm>
          <a:prstGeom prst="rect">
            <a:avLst/>
          </a:prstGeom>
          <a:noFill/>
          <a:ln>
            <a:noFill/>
          </a:ln>
        </p:spPr>
      </p:pic>
      <p:pic>
        <p:nvPicPr>
          <p:cNvPr id="73" name="Google Shape;73;p15"/>
          <p:cNvPicPr preferRelativeResize="0"/>
          <p:nvPr/>
        </p:nvPicPr>
        <p:blipFill rotWithShape="1">
          <a:blip r:embed="rId3">
            <a:alphaModFix/>
          </a:blip>
          <a:srcRect b="0" l="0" r="0" t="0"/>
          <a:stretch/>
        </p:blipFill>
        <p:spPr>
          <a:xfrm>
            <a:off x="8270874" y="238073"/>
            <a:ext cx="608542" cy="59294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nvSpPr>
        <p:spPr>
          <a:xfrm>
            <a:off x="382867" y="116208"/>
            <a:ext cx="7483800" cy="954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CO" sz="2800">
                <a:solidFill>
                  <a:schemeClr val="lt1"/>
                </a:solidFill>
                <a:latin typeface="Calibri"/>
                <a:ea typeface="Calibri"/>
                <a:cs typeface="Calibri"/>
                <a:sym typeface="Calibri"/>
              </a:rPr>
              <a:t>COMPONENTE </a:t>
            </a:r>
            <a:r>
              <a:rPr b="1" lang="es-CO" sz="2800">
                <a:solidFill>
                  <a:schemeClr val="lt1"/>
                </a:solidFill>
                <a:latin typeface="Calibri"/>
                <a:ea typeface="Calibri"/>
                <a:cs typeface="Calibri"/>
                <a:sym typeface="Calibri"/>
              </a:rPr>
              <a:t>METODOLÓGICO</a:t>
            </a:r>
            <a:endParaRPr/>
          </a:p>
        </p:txBody>
      </p:sp>
      <p:sp>
        <p:nvSpPr>
          <p:cNvPr id="79" name="Google Shape;79;p16"/>
          <p:cNvSpPr txBox="1"/>
          <p:nvPr/>
        </p:nvSpPr>
        <p:spPr>
          <a:xfrm>
            <a:off x="113525" y="1220300"/>
            <a:ext cx="6255600" cy="36789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b="1" lang="es-CO">
                <a:latin typeface="Calibri"/>
                <a:ea typeface="Calibri"/>
                <a:cs typeface="Calibri"/>
                <a:sym typeface="Calibri"/>
              </a:rPr>
              <a:t>Nombre proyecto:</a:t>
            </a:r>
            <a:r>
              <a:rPr b="1" lang="es-CO">
                <a:solidFill>
                  <a:srgbClr val="666666"/>
                </a:solidFill>
                <a:latin typeface="Calibri"/>
                <a:ea typeface="Calibri"/>
                <a:cs typeface="Calibri"/>
                <a:sym typeface="Calibri"/>
              </a:rPr>
              <a:t>  Universo del libro</a:t>
            </a:r>
            <a:endParaRPr b="1">
              <a:solidFill>
                <a:srgbClr val="666666"/>
              </a:solidFill>
              <a:latin typeface="Calibri"/>
              <a:ea typeface="Calibri"/>
              <a:cs typeface="Calibri"/>
              <a:sym typeface="Calibri"/>
            </a:endParaRPr>
          </a:p>
          <a:p>
            <a:pPr indent="0" lvl="0" marL="0" marR="0" rtl="0" algn="just">
              <a:lnSpc>
                <a:spcPct val="150000"/>
              </a:lnSpc>
              <a:spcBef>
                <a:spcPts val="0"/>
              </a:spcBef>
              <a:spcAft>
                <a:spcPts val="0"/>
              </a:spcAft>
              <a:buNone/>
            </a:pPr>
            <a:r>
              <a:rPr b="1" lang="es-CO">
                <a:latin typeface="Calibri"/>
                <a:ea typeface="Calibri"/>
                <a:cs typeface="Calibri"/>
                <a:sym typeface="Calibri"/>
              </a:rPr>
              <a:t>Planteamiento del problema:</a:t>
            </a:r>
            <a:r>
              <a:rPr b="1" lang="es-CO">
                <a:solidFill>
                  <a:srgbClr val="666666"/>
                </a:solidFill>
                <a:latin typeface="Calibri"/>
                <a:ea typeface="Calibri"/>
                <a:cs typeface="Calibri"/>
                <a:sym typeface="Calibri"/>
              </a:rPr>
              <a:t> Tras el problema dado por el virus varios sectores de la industria se han visto afectados entre estos, las librerías, las cuales han perdido ganancias ya que no pueden abrir sus tiendas y a esto agregamos el hecho de que, desde hace un tiempo se han disminuido notablemente los lectores y el gusto por los libros, ya que en especial los jóvenes pasan mayor tiempo con dispositivos electrónicos. Según la revista la opinión “ el promedio de libros leídos por un colombiano al año está entre dos y tres. Esas cifras, al compararse con las de países como Chile, Argentina y Brasil, están por debajo. En estos países un ciudadano promedio lee entre cinco y más libros.” </a:t>
            </a:r>
            <a:endParaRPr b="1">
              <a:solidFill>
                <a:srgbClr val="666666"/>
              </a:solidFill>
              <a:latin typeface="Calibri"/>
              <a:ea typeface="Calibri"/>
              <a:cs typeface="Calibri"/>
              <a:sym typeface="Calibri"/>
            </a:endParaRPr>
          </a:p>
          <a:p>
            <a:pPr indent="0" lvl="0" marL="0" marR="0" rtl="0" algn="just">
              <a:lnSpc>
                <a:spcPct val="150000"/>
              </a:lnSpc>
              <a:spcBef>
                <a:spcPts val="0"/>
              </a:spcBef>
              <a:spcAft>
                <a:spcPts val="0"/>
              </a:spcAft>
              <a:buNone/>
            </a:pPr>
            <a:r>
              <a:t/>
            </a:r>
            <a:endParaRPr b="1">
              <a:solidFill>
                <a:srgbClr val="666666"/>
              </a:solidFill>
              <a:latin typeface="Calibri"/>
              <a:ea typeface="Calibri"/>
              <a:cs typeface="Calibri"/>
              <a:sym typeface="Calibri"/>
            </a:endParaRPr>
          </a:p>
          <a:p>
            <a:pPr indent="0" lvl="0" marL="0" marR="0" rtl="0" algn="just">
              <a:lnSpc>
                <a:spcPct val="150000"/>
              </a:lnSpc>
              <a:spcBef>
                <a:spcPts val="0"/>
              </a:spcBef>
              <a:spcAft>
                <a:spcPts val="0"/>
              </a:spcAft>
              <a:buNone/>
            </a:pPr>
            <a:r>
              <a:t/>
            </a:r>
            <a:endParaRPr b="1">
              <a:solidFill>
                <a:srgbClr val="666666"/>
              </a:solidFill>
              <a:latin typeface="Calibri"/>
              <a:ea typeface="Calibri"/>
              <a:cs typeface="Calibri"/>
              <a:sym typeface="Calibri"/>
            </a:endParaRPr>
          </a:p>
          <a:p>
            <a:pPr indent="0" lvl="0" marL="0" marR="0" rtl="0" algn="just">
              <a:lnSpc>
                <a:spcPct val="150000"/>
              </a:lnSpc>
              <a:spcBef>
                <a:spcPts val="0"/>
              </a:spcBef>
              <a:spcAft>
                <a:spcPts val="0"/>
              </a:spcAft>
              <a:buNone/>
            </a:pPr>
            <a:r>
              <a:t/>
            </a:r>
            <a:endParaRPr b="1">
              <a:solidFill>
                <a:srgbClr val="666666"/>
              </a:solidFill>
              <a:latin typeface="Calibri"/>
              <a:ea typeface="Calibri"/>
              <a:cs typeface="Calibri"/>
              <a:sym typeface="Calibri"/>
            </a:endParaRPr>
          </a:p>
          <a:p>
            <a:pPr indent="0" lvl="0" marL="0" marR="0" rtl="0" algn="just">
              <a:lnSpc>
                <a:spcPct val="150000"/>
              </a:lnSpc>
              <a:spcBef>
                <a:spcPts val="0"/>
              </a:spcBef>
              <a:spcAft>
                <a:spcPts val="0"/>
              </a:spcAft>
              <a:buNone/>
            </a:pPr>
            <a:r>
              <a:t/>
            </a:r>
            <a:endParaRPr>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sz="1200">
              <a:solidFill>
                <a:srgbClr val="7F7F7F"/>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rPr lang="es-CO" sz="1200">
                <a:solidFill>
                  <a:srgbClr val="7F7F7F"/>
                </a:solidFill>
                <a:latin typeface="Times New Roman"/>
                <a:ea typeface="Times New Roman"/>
                <a:cs typeface="Times New Roman"/>
                <a:sym typeface="Times New Roman"/>
              </a:rPr>
              <a:t> </a:t>
            </a:r>
            <a:endParaRPr sz="1200">
              <a:solidFill>
                <a:srgbClr val="7F7F7F"/>
              </a:solidFill>
              <a:latin typeface="Times New Roman"/>
              <a:ea typeface="Times New Roman"/>
              <a:cs typeface="Times New Roman"/>
              <a:sym typeface="Times New Roman"/>
            </a:endParaRPr>
          </a:p>
        </p:txBody>
      </p:sp>
      <p:pic>
        <p:nvPicPr>
          <p:cNvPr id="80" name="Google Shape;80;p16"/>
          <p:cNvPicPr preferRelativeResize="0"/>
          <p:nvPr/>
        </p:nvPicPr>
        <p:blipFill rotWithShape="1">
          <a:blip r:embed="rId3">
            <a:alphaModFix/>
          </a:blip>
          <a:srcRect b="0" l="30575" r="5094" t="0"/>
          <a:stretch/>
        </p:blipFill>
        <p:spPr>
          <a:xfrm>
            <a:off x="6369125" y="1405750"/>
            <a:ext cx="2665926" cy="2757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nvSpPr>
        <p:spPr>
          <a:xfrm>
            <a:off x="247150" y="87525"/>
            <a:ext cx="6755400" cy="646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CO" sz="3200">
                <a:solidFill>
                  <a:srgbClr val="3F3F3F"/>
                </a:solidFill>
                <a:latin typeface="Times New Roman"/>
                <a:ea typeface="Times New Roman"/>
                <a:cs typeface="Times New Roman"/>
                <a:sym typeface="Times New Roman"/>
              </a:rPr>
              <a:t>Alcance del proyecto</a:t>
            </a:r>
            <a:endParaRPr b="1" sz="3200">
              <a:solidFill>
                <a:srgbClr val="3F3F3F"/>
              </a:solidFill>
              <a:latin typeface="Times New Roman"/>
              <a:ea typeface="Times New Roman"/>
              <a:cs typeface="Times New Roman"/>
              <a:sym typeface="Times New Roman"/>
            </a:endParaRPr>
          </a:p>
          <a:p>
            <a:pPr indent="0" lvl="0" marL="0" marR="0" rtl="0" algn="l">
              <a:spcBef>
                <a:spcPts val="0"/>
              </a:spcBef>
              <a:spcAft>
                <a:spcPts val="0"/>
              </a:spcAft>
              <a:buNone/>
            </a:pPr>
            <a:r>
              <a:t/>
            </a:r>
            <a:endParaRPr b="1" sz="3500">
              <a:solidFill>
                <a:srgbClr val="3F3F3F"/>
              </a:solidFill>
              <a:latin typeface="Times New Roman"/>
              <a:ea typeface="Times New Roman"/>
              <a:cs typeface="Times New Roman"/>
              <a:sym typeface="Times New Roman"/>
            </a:endParaRPr>
          </a:p>
        </p:txBody>
      </p:sp>
      <p:pic>
        <p:nvPicPr>
          <p:cNvPr id="86" name="Google Shape;86;p17"/>
          <p:cNvPicPr preferRelativeResize="0"/>
          <p:nvPr/>
        </p:nvPicPr>
        <p:blipFill rotWithShape="1">
          <a:blip r:embed="rId3">
            <a:alphaModFix/>
          </a:blip>
          <a:srcRect b="0" l="0" r="0" t="0"/>
          <a:stretch/>
        </p:blipFill>
        <p:spPr>
          <a:xfrm>
            <a:off x="8368824" y="4391923"/>
            <a:ext cx="608542" cy="592923"/>
          </a:xfrm>
          <a:prstGeom prst="rect">
            <a:avLst/>
          </a:prstGeom>
          <a:noFill/>
          <a:ln>
            <a:noFill/>
          </a:ln>
        </p:spPr>
      </p:pic>
      <p:pic>
        <p:nvPicPr>
          <p:cNvPr id="87" name="Google Shape;87;p17"/>
          <p:cNvPicPr preferRelativeResize="0"/>
          <p:nvPr/>
        </p:nvPicPr>
        <p:blipFill>
          <a:blip r:embed="rId4">
            <a:alphaModFix/>
          </a:blip>
          <a:stretch>
            <a:fillRect/>
          </a:stretch>
        </p:blipFill>
        <p:spPr>
          <a:xfrm>
            <a:off x="5511375" y="1807950"/>
            <a:ext cx="3632625" cy="3335549"/>
          </a:xfrm>
          <a:prstGeom prst="rect">
            <a:avLst/>
          </a:prstGeom>
          <a:noFill/>
          <a:ln>
            <a:noFill/>
          </a:ln>
        </p:spPr>
      </p:pic>
      <p:sp>
        <p:nvSpPr>
          <p:cNvPr id="88" name="Google Shape;88;p17"/>
          <p:cNvSpPr txBox="1"/>
          <p:nvPr/>
        </p:nvSpPr>
        <p:spPr>
          <a:xfrm>
            <a:off x="136325" y="878550"/>
            <a:ext cx="6866100" cy="12006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b="1" lang="es-CO" sz="1200">
                <a:solidFill>
                  <a:srgbClr val="666666"/>
                </a:solidFill>
                <a:latin typeface="Calibri"/>
                <a:ea typeface="Calibri"/>
                <a:cs typeface="Calibri"/>
                <a:sym typeface="Calibri"/>
              </a:rPr>
              <a:t>Este aplicativo se llevará a cabo en bogotá, en la zona de kennedy, y barrios aledaños. A medida que se actualice el aplicativo se buscará tener un mayor alcance. </a:t>
            </a:r>
            <a:endParaRPr b="1" sz="1200">
              <a:solidFill>
                <a:srgbClr val="666666"/>
              </a:solidFill>
              <a:latin typeface="Calibri"/>
              <a:ea typeface="Calibri"/>
              <a:cs typeface="Calibri"/>
              <a:sym typeface="Calibri"/>
            </a:endParaRPr>
          </a:p>
          <a:p>
            <a:pPr indent="0" lvl="0" marL="0" rtl="0" algn="just">
              <a:lnSpc>
                <a:spcPct val="150000"/>
              </a:lnSpc>
              <a:spcBef>
                <a:spcPts val="0"/>
              </a:spcBef>
              <a:spcAft>
                <a:spcPts val="0"/>
              </a:spcAft>
              <a:buNone/>
            </a:pPr>
            <a:r>
              <a:rPr b="1" lang="es-CO" sz="1200">
                <a:solidFill>
                  <a:srgbClr val="666666"/>
                </a:solidFill>
                <a:latin typeface="Calibri"/>
                <a:ea typeface="Calibri"/>
                <a:cs typeface="Calibri"/>
                <a:sym typeface="Calibri"/>
              </a:rPr>
              <a:t>Este aplicativo será diseñado y enfocado en personas ubicadas en bogotá que sean mayores de 14 años y tengan interés en la lectura o deseen adquirir un libro</a:t>
            </a:r>
            <a:endParaRPr b="1" sz="1200">
              <a:solidFill>
                <a:srgbClr val="666666"/>
              </a:solidFill>
              <a:latin typeface="Calibri"/>
              <a:ea typeface="Calibri"/>
              <a:cs typeface="Calibri"/>
              <a:sym typeface="Calibri"/>
            </a:endParaRPr>
          </a:p>
        </p:txBody>
      </p:sp>
      <p:sp>
        <p:nvSpPr>
          <p:cNvPr id="89" name="Google Shape;89;p17"/>
          <p:cNvSpPr txBox="1"/>
          <p:nvPr/>
        </p:nvSpPr>
        <p:spPr>
          <a:xfrm>
            <a:off x="247150" y="2079150"/>
            <a:ext cx="30000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CO" sz="3200">
                <a:solidFill>
                  <a:srgbClr val="3F3F3F"/>
                </a:solidFill>
                <a:latin typeface="Times New Roman"/>
                <a:ea typeface="Times New Roman"/>
                <a:cs typeface="Times New Roman"/>
                <a:sym typeface="Times New Roman"/>
              </a:rPr>
              <a:t>Justificación</a:t>
            </a:r>
            <a:endParaRPr b="1" sz="3200">
              <a:solidFill>
                <a:srgbClr val="3F3F3F"/>
              </a:solidFill>
              <a:latin typeface="Times New Roman"/>
              <a:ea typeface="Times New Roman"/>
              <a:cs typeface="Times New Roman"/>
              <a:sym typeface="Times New Roman"/>
            </a:endParaRPr>
          </a:p>
        </p:txBody>
      </p:sp>
      <p:sp>
        <p:nvSpPr>
          <p:cNvPr id="90" name="Google Shape;90;p17"/>
          <p:cNvSpPr txBox="1"/>
          <p:nvPr/>
        </p:nvSpPr>
        <p:spPr>
          <a:xfrm>
            <a:off x="192825" y="2756250"/>
            <a:ext cx="5535600" cy="23088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b="1" lang="es-CO" sz="1200">
                <a:solidFill>
                  <a:srgbClr val="666666"/>
                </a:solidFill>
                <a:latin typeface="Calibri"/>
                <a:ea typeface="Calibri"/>
                <a:cs typeface="Calibri"/>
                <a:sym typeface="Calibri"/>
              </a:rPr>
              <a:t>La necesidad de este proyecto se basa en resolver la </a:t>
            </a:r>
            <a:r>
              <a:rPr b="1" lang="es-CO" sz="1200">
                <a:solidFill>
                  <a:srgbClr val="666666"/>
                </a:solidFill>
                <a:latin typeface="Calibri"/>
                <a:ea typeface="Calibri"/>
                <a:cs typeface="Calibri"/>
                <a:sym typeface="Calibri"/>
              </a:rPr>
              <a:t>problemática</a:t>
            </a:r>
            <a:r>
              <a:rPr b="1" lang="es-CO" sz="1200">
                <a:solidFill>
                  <a:srgbClr val="666666"/>
                </a:solidFill>
                <a:latin typeface="Calibri"/>
                <a:ea typeface="Calibri"/>
                <a:cs typeface="Calibri"/>
                <a:sym typeface="Calibri"/>
              </a:rPr>
              <a:t> que se ha presentado durante la pandemia para adquirir libros</a:t>
            </a:r>
            <a:endParaRPr b="1" sz="1200">
              <a:solidFill>
                <a:srgbClr val="666666"/>
              </a:solidFill>
              <a:latin typeface="Calibri"/>
              <a:ea typeface="Calibri"/>
              <a:cs typeface="Calibri"/>
              <a:sym typeface="Calibri"/>
            </a:endParaRPr>
          </a:p>
          <a:p>
            <a:pPr indent="0" lvl="0" marL="0" rtl="0" algn="just">
              <a:lnSpc>
                <a:spcPct val="150000"/>
              </a:lnSpc>
              <a:spcBef>
                <a:spcPts val="0"/>
              </a:spcBef>
              <a:spcAft>
                <a:spcPts val="0"/>
              </a:spcAft>
              <a:buNone/>
            </a:pPr>
            <a:r>
              <a:rPr b="1" lang="es-CO" sz="1200">
                <a:solidFill>
                  <a:srgbClr val="666666"/>
                </a:solidFill>
                <a:latin typeface="Calibri"/>
                <a:ea typeface="Calibri"/>
                <a:cs typeface="Calibri"/>
                <a:sym typeface="Calibri"/>
              </a:rPr>
              <a:t>Este proyecto se va realizar con la finalidad de aumentar las ventas de la </a:t>
            </a:r>
            <a:r>
              <a:rPr b="1" lang="es-CO" sz="1200">
                <a:solidFill>
                  <a:srgbClr val="666666"/>
                </a:solidFill>
                <a:latin typeface="Calibri"/>
                <a:ea typeface="Calibri"/>
                <a:cs typeface="Calibri"/>
                <a:sym typeface="Calibri"/>
              </a:rPr>
              <a:t>librería</a:t>
            </a:r>
            <a:r>
              <a:rPr b="1" lang="es-CO" sz="1200">
                <a:solidFill>
                  <a:srgbClr val="666666"/>
                </a:solidFill>
                <a:latin typeface="Calibri"/>
                <a:ea typeface="Calibri"/>
                <a:cs typeface="Calibri"/>
                <a:sym typeface="Calibri"/>
              </a:rPr>
              <a:t> “universo del libro”, </a:t>
            </a:r>
            <a:r>
              <a:rPr b="1" lang="es-CO" sz="1200">
                <a:solidFill>
                  <a:srgbClr val="666666"/>
                </a:solidFill>
                <a:latin typeface="Calibri"/>
                <a:ea typeface="Calibri"/>
                <a:cs typeface="Calibri"/>
                <a:sym typeface="Calibri"/>
              </a:rPr>
              <a:t>además</a:t>
            </a:r>
            <a:r>
              <a:rPr b="1" lang="es-CO" sz="1200">
                <a:solidFill>
                  <a:srgbClr val="666666"/>
                </a:solidFill>
                <a:latin typeface="Calibri"/>
                <a:ea typeface="Calibri"/>
                <a:cs typeface="Calibri"/>
                <a:sym typeface="Calibri"/>
              </a:rPr>
              <a:t> de resolver la </a:t>
            </a:r>
            <a:r>
              <a:rPr b="1" lang="es-CO" sz="1200">
                <a:solidFill>
                  <a:srgbClr val="666666"/>
                </a:solidFill>
                <a:latin typeface="Calibri"/>
                <a:ea typeface="Calibri"/>
                <a:cs typeface="Calibri"/>
                <a:sym typeface="Calibri"/>
              </a:rPr>
              <a:t>problemática</a:t>
            </a:r>
            <a:r>
              <a:rPr b="1" lang="es-CO" sz="1200">
                <a:solidFill>
                  <a:srgbClr val="666666"/>
                </a:solidFill>
                <a:latin typeface="Calibri"/>
                <a:ea typeface="Calibri"/>
                <a:cs typeface="Calibri"/>
                <a:sym typeface="Calibri"/>
              </a:rPr>
              <a:t> a la hora de ir </a:t>
            </a:r>
            <a:r>
              <a:rPr b="1" lang="es-CO" sz="1200">
                <a:solidFill>
                  <a:srgbClr val="666666"/>
                </a:solidFill>
                <a:latin typeface="Calibri"/>
                <a:ea typeface="Calibri"/>
                <a:cs typeface="Calibri"/>
                <a:sym typeface="Calibri"/>
              </a:rPr>
              <a:t>a comprar</a:t>
            </a:r>
            <a:r>
              <a:rPr b="1" lang="es-CO" sz="1200">
                <a:solidFill>
                  <a:srgbClr val="666666"/>
                </a:solidFill>
                <a:latin typeface="Calibri"/>
                <a:ea typeface="Calibri"/>
                <a:cs typeface="Calibri"/>
                <a:sym typeface="Calibri"/>
              </a:rPr>
              <a:t> libros de forma </a:t>
            </a:r>
            <a:r>
              <a:rPr b="1" lang="es-CO" sz="1200">
                <a:solidFill>
                  <a:srgbClr val="666666"/>
                </a:solidFill>
                <a:latin typeface="Calibri"/>
                <a:ea typeface="Calibri"/>
                <a:cs typeface="Calibri"/>
                <a:sym typeface="Calibri"/>
              </a:rPr>
              <a:t>presencial</a:t>
            </a:r>
            <a:r>
              <a:rPr b="1" lang="es-CO" sz="1200">
                <a:solidFill>
                  <a:srgbClr val="666666"/>
                </a:solidFill>
                <a:latin typeface="Calibri"/>
                <a:ea typeface="Calibri"/>
                <a:cs typeface="Calibri"/>
                <a:sym typeface="Calibri"/>
              </a:rPr>
              <a:t> y no encontrar </a:t>
            </a:r>
            <a:r>
              <a:rPr b="1" lang="es-CO" sz="1200">
                <a:solidFill>
                  <a:srgbClr val="666666"/>
                </a:solidFill>
                <a:latin typeface="Calibri"/>
                <a:ea typeface="Calibri"/>
                <a:cs typeface="Calibri"/>
                <a:sym typeface="Calibri"/>
              </a:rPr>
              <a:t>librerías cercanas</a:t>
            </a:r>
            <a:r>
              <a:rPr b="1" lang="es-CO" sz="1200">
                <a:solidFill>
                  <a:srgbClr val="666666"/>
                </a:solidFill>
                <a:latin typeface="Calibri"/>
                <a:ea typeface="Calibri"/>
                <a:cs typeface="Calibri"/>
                <a:sym typeface="Calibri"/>
              </a:rPr>
              <a:t> o el libro deseado.</a:t>
            </a:r>
            <a:endParaRPr b="1" sz="1200">
              <a:solidFill>
                <a:srgbClr val="666666"/>
              </a:solidFill>
              <a:latin typeface="Calibri"/>
              <a:ea typeface="Calibri"/>
              <a:cs typeface="Calibri"/>
              <a:sym typeface="Calibri"/>
            </a:endParaRPr>
          </a:p>
          <a:p>
            <a:pPr indent="0" lvl="0" marL="0" rtl="0" algn="just">
              <a:lnSpc>
                <a:spcPct val="150000"/>
              </a:lnSpc>
              <a:spcBef>
                <a:spcPts val="0"/>
              </a:spcBef>
              <a:spcAft>
                <a:spcPts val="0"/>
              </a:spcAft>
              <a:buNone/>
            </a:pPr>
            <a:r>
              <a:rPr b="1" lang="es-CO" sz="1200">
                <a:solidFill>
                  <a:srgbClr val="666666"/>
                </a:solidFill>
                <a:latin typeface="Calibri"/>
                <a:ea typeface="Calibri"/>
                <a:cs typeface="Calibri"/>
                <a:sym typeface="Calibri"/>
              </a:rPr>
              <a:t>Para cumplir con las exigencias necesarias se </a:t>
            </a:r>
            <a:r>
              <a:rPr b="1" lang="es-CO" sz="1200">
                <a:solidFill>
                  <a:srgbClr val="666666"/>
                </a:solidFill>
                <a:latin typeface="Calibri"/>
                <a:ea typeface="Calibri"/>
                <a:cs typeface="Calibri"/>
                <a:sym typeface="Calibri"/>
              </a:rPr>
              <a:t>diseñará</a:t>
            </a:r>
            <a:r>
              <a:rPr b="1" lang="es-CO" sz="1200">
                <a:solidFill>
                  <a:srgbClr val="666666"/>
                </a:solidFill>
                <a:latin typeface="Calibri"/>
                <a:ea typeface="Calibri"/>
                <a:cs typeface="Calibri"/>
                <a:sym typeface="Calibri"/>
              </a:rPr>
              <a:t> un aplicativo que proporcione a los usuarios un </a:t>
            </a:r>
            <a:r>
              <a:rPr b="1" lang="es-CO" sz="1200">
                <a:solidFill>
                  <a:srgbClr val="666666"/>
                </a:solidFill>
                <a:latin typeface="Calibri"/>
                <a:ea typeface="Calibri"/>
                <a:cs typeface="Calibri"/>
                <a:sym typeface="Calibri"/>
              </a:rPr>
              <a:t>catálogo</a:t>
            </a:r>
            <a:r>
              <a:rPr b="1" lang="es-CO" sz="1200">
                <a:solidFill>
                  <a:srgbClr val="666666"/>
                </a:solidFill>
                <a:latin typeface="Calibri"/>
                <a:ea typeface="Calibri"/>
                <a:cs typeface="Calibri"/>
                <a:sym typeface="Calibri"/>
              </a:rPr>
              <a:t> de libros, de los cuales podran elegir y estos </a:t>
            </a:r>
            <a:r>
              <a:rPr b="1" lang="es-CO" sz="1200">
                <a:solidFill>
                  <a:srgbClr val="666666"/>
                </a:solidFill>
                <a:latin typeface="Calibri"/>
                <a:ea typeface="Calibri"/>
                <a:cs typeface="Calibri"/>
                <a:sym typeface="Calibri"/>
              </a:rPr>
              <a:t>serán</a:t>
            </a:r>
            <a:r>
              <a:rPr b="1" lang="es-CO" sz="1200">
                <a:solidFill>
                  <a:srgbClr val="666666"/>
                </a:solidFill>
                <a:latin typeface="Calibri"/>
                <a:ea typeface="Calibri"/>
                <a:cs typeface="Calibri"/>
                <a:sym typeface="Calibri"/>
              </a:rPr>
              <a:t> entregados en la puerta de su casa.</a:t>
            </a:r>
            <a:endParaRPr b="1" sz="1200">
              <a:solidFill>
                <a:srgbClr val="666666"/>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nvSpPr>
        <p:spPr>
          <a:xfrm>
            <a:off x="247150" y="0"/>
            <a:ext cx="2389500" cy="646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CO" sz="3500">
                <a:solidFill>
                  <a:srgbClr val="3F3F3F"/>
                </a:solidFill>
                <a:latin typeface="Times New Roman"/>
                <a:ea typeface="Times New Roman"/>
                <a:cs typeface="Times New Roman"/>
                <a:sym typeface="Times New Roman"/>
              </a:rPr>
              <a:t>Objetivos</a:t>
            </a:r>
            <a:endParaRPr sz="1300">
              <a:latin typeface="Times New Roman"/>
              <a:ea typeface="Times New Roman"/>
              <a:cs typeface="Times New Roman"/>
              <a:sym typeface="Times New Roman"/>
            </a:endParaRPr>
          </a:p>
        </p:txBody>
      </p:sp>
      <p:sp>
        <p:nvSpPr>
          <p:cNvPr id="96" name="Google Shape;96;p18"/>
          <p:cNvSpPr txBox="1"/>
          <p:nvPr/>
        </p:nvSpPr>
        <p:spPr>
          <a:xfrm>
            <a:off x="0" y="706800"/>
            <a:ext cx="6259200" cy="4278000"/>
          </a:xfrm>
          <a:prstGeom prst="rect">
            <a:avLst/>
          </a:prstGeom>
          <a:noFill/>
          <a:ln>
            <a:noFill/>
          </a:ln>
        </p:spPr>
        <p:txBody>
          <a:bodyPr anchorCtr="0" anchor="t" bIns="45700" lIns="91425" spcFirstLastPara="1" rIns="91425" wrap="square" tIns="45700">
            <a:noAutofit/>
          </a:bodyPr>
          <a:lstStyle/>
          <a:p>
            <a:pPr indent="0" lvl="0" marL="0" marR="0" rtl="0" algn="ctr">
              <a:lnSpc>
                <a:spcPct val="150000"/>
              </a:lnSpc>
              <a:spcBef>
                <a:spcPts val="0"/>
              </a:spcBef>
              <a:spcAft>
                <a:spcPts val="0"/>
              </a:spcAft>
              <a:buNone/>
            </a:pPr>
            <a:r>
              <a:rPr b="1" i="0" lang="es-CO" u="none" cap="none" strike="noStrike">
                <a:solidFill>
                  <a:srgbClr val="434343"/>
                </a:solidFill>
                <a:latin typeface="Calibri"/>
                <a:ea typeface="Calibri"/>
                <a:cs typeface="Calibri"/>
                <a:sym typeface="Calibri"/>
              </a:rPr>
              <a:t>O</a:t>
            </a:r>
            <a:r>
              <a:rPr b="1" i="0" lang="es-CO" u="none" cap="none" strike="noStrike">
                <a:solidFill>
                  <a:srgbClr val="434343"/>
                </a:solidFill>
                <a:latin typeface="Calibri"/>
                <a:ea typeface="Calibri"/>
                <a:cs typeface="Calibri"/>
                <a:sym typeface="Calibri"/>
              </a:rPr>
              <a:t>bjetivo general</a:t>
            </a:r>
            <a:endParaRPr b="1">
              <a:solidFill>
                <a:srgbClr val="434343"/>
              </a:solidFill>
              <a:latin typeface="Calibri"/>
              <a:ea typeface="Calibri"/>
              <a:cs typeface="Calibri"/>
              <a:sym typeface="Calibri"/>
            </a:endParaRPr>
          </a:p>
          <a:p>
            <a:pPr indent="0" lvl="0" marL="0" rtl="0" algn="just">
              <a:lnSpc>
                <a:spcPct val="150000"/>
              </a:lnSpc>
              <a:spcBef>
                <a:spcPts val="0"/>
              </a:spcBef>
              <a:spcAft>
                <a:spcPts val="0"/>
              </a:spcAft>
              <a:buClr>
                <a:schemeClr val="dk1"/>
              </a:buClr>
              <a:buSzPts val="1100"/>
              <a:buFont typeface="Arial"/>
              <a:buNone/>
            </a:pPr>
            <a:r>
              <a:rPr b="1" lang="es-CO" sz="1300">
                <a:solidFill>
                  <a:srgbClr val="666666"/>
                </a:solidFill>
                <a:latin typeface="Calibri"/>
                <a:ea typeface="Calibri"/>
                <a:cs typeface="Calibri"/>
                <a:sym typeface="Calibri"/>
              </a:rPr>
              <a:t>Desarrollar un aplicativo que sirva como conexión entre la librería “universo del libro” y los usuarios que se encuentren en la zona de kennedy, para facilitar la búsqueda y compra de libros, los cuales serán llevados a la puerta de su casa, brindando calidad y buen precio. </a:t>
            </a:r>
            <a:endParaRPr b="1" sz="1300">
              <a:solidFill>
                <a:srgbClr val="666666"/>
              </a:solidFill>
              <a:latin typeface="Calibri"/>
              <a:ea typeface="Calibri"/>
              <a:cs typeface="Calibri"/>
              <a:sym typeface="Calibri"/>
            </a:endParaRPr>
          </a:p>
          <a:p>
            <a:pPr indent="0" lvl="0" marL="0" marR="0" rtl="0" algn="ctr">
              <a:lnSpc>
                <a:spcPct val="150000"/>
              </a:lnSpc>
              <a:spcBef>
                <a:spcPts val="0"/>
              </a:spcBef>
              <a:spcAft>
                <a:spcPts val="0"/>
              </a:spcAft>
              <a:buNone/>
            </a:pPr>
            <a:r>
              <a:rPr b="1" i="0" lang="es-CO" u="none" cap="none" strike="noStrike">
                <a:solidFill>
                  <a:srgbClr val="434343"/>
                </a:solidFill>
                <a:latin typeface="Calibri"/>
                <a:ea typeface="Calibri"/>
                <a:cs typeface="Calibri"/>
                <a:sym typeface="Calibri"/>
              </a:rPr>
              <a:t>Objetivos específicos</a:t>
            </a:r>
            <a:endParaRPr b="1">
              <a:solidFill>
                <a:srgbClr val="434343"/>
              </a:solidFill>
              <a:latin typeface="Calibri"/>
              <a:ea typeface="Calibri"/>
              <a:cs typeface="Calibri"/>
              <a:sym typeface="Calibri"/>
            </a:endParaRPr>
          </a:p>
          <a:p>
            <a:pPr indent="-311150" lvl="0" marL="457200" rtl="0" algn="just">
              <a:lnSpc>
                <a:spcPct val="150000"/>
              </a:lnSpc>
              <a:spcBef>
                <a:spcPts val="0"/>
              </a:spcBef>
              <a:spcAft>
                <a:spcPts val="0"/>
              </a:spcAft>
              <a:buClr>
                <a:srgbClr val="666666"/>
              </a:buClr>
              <a:buSzPts val="1300"/>
              <a:buFont typeface="Calibri"/>
              <a:buAutoNum type="arabicPeriod"/>
            </a:pPr>
            <a:r>
              <a:rPr b="1" lang="es-CO" sz="1300">
                <a:solidFill>
                  <a:srgbClr val="666666"/>
                </a:solidFill>
                <a:latin typeface="Calibri"/>
                <a:ea typeface="Calibri"/>
                <a:cs typeface="Calibri"/>
                <a:sym typeface="Calibri"/>
              </a:rPr>
              <a:t>Crear una comunicación entre la </a:t>
            </a:r>
            <a:r>
              <a:rPr b="1" lang="es-CO" sz="1300">
                <a:solidFill>
                  <a:srgbClr val="666666"/>
                </a:solidFill>
                <a:latin typeface="Calibri"/>
                <a:ea typeface="Calibri"/>
                <a:cs typeface="Calibri"/>
                <a:sym typeface="Calibri"/>
              </a:rPr>
              <a:t>librería</a:t>
            </a:r>
            <a:r>
              <a:rPr b="1" lang="es-CO" sz="1300">
                <a:solidFill>
                  <a:srgbClr val="666666"/>
                </a:solidFill>
                <a:latin typeface="Calibri"/>
                <a:ea typeface="Calibri"/>
                <a:cs typeface="Calibri"/>
                <a:sym typeface="Calibri"/>
              </a:rPr>
              <a:t> “universo del libro”, los usuarios y población en general que </a:t>
            </a:r>
            <a:r>
              <a:rPr b="1" lang="es-CO" sz="1300">
                <a:solidFill>
                  <a:srgbClr val="666666"/>
                </a:solidFill>
                <a:latin typeface="Calibri"/>
                <a:ea typeface="Calibri"/>
                <a:cs typeface="Calibri"/>
                <a:sym typeface="Calibri"/>
              </a:rPr>
              <a:t>esté</a:t>
            </a:r>
            <a:r>
              <a:rPr b="1" lang="es-CO" sz="1300">
                <a:solidFill>
                  <a:srgbClr val="666666"/>
                </a:solidFill>
                <a:latin typeface="Calibri"/>
                <a:ea typeface="Calibri"/>
                <a:cs typeface="Calibri"/>
                <a:sym typeface="Calibri"/>
              </a:rPr>
              <a:t> interesada en la lectura  desde el inicio de la conectividad.</a:t>
            </a:r>
            <a:endParaRPr b="1" sz="1300">
              <a:solidFill>
                <a:srgbClr val="666666"/>
              </a:solidFill>
              <a:latin typeface="Calibri"/>
              <a:ea typeface="Calibri"/>
              <a:cs typeface="Calibri"/>
              <a:sym typeface="Calibri"/>
            </a:endParaRPr>
          </a:p>
          <a:p>
            <a:pPr indent="-311150" lvl="0" marL="457200" marR="0" rtl="0" algn="just">
              <a:lnSpc>
                <a:spcPct val="150000"/>
              </a:lnSpc>
              <a:spcBef>
                <a:spcPts val="0"/>
              </a:spcBef>
              <a:spcAft>
                <a:spcPts val="0"/>
              </a:spcAft>
              <a:buClr>
                <a:srgbClr val="666666"/>
              </a:buClr>
              <a:buSzPts val="1300"/>
              <a:buFont typeface="Calibri"/>
              <a:buAutoNum type="arabicPeriod"/>
            </a:pPr>
            <a:r>
              <a:rPr b="1" lang="es-CO" sz="1300">
                <a:solidFill>
                  <a:srgbClr val="666666"/>
                </a:solidFill>
                <a:latin typeface="Calibri"/>
                <a:ea typeface="Calibri"/>
                <a:cs typeface="Calibri"/>
                <a:sym typeface="Calibri"/>
              </a:rPr>
              <a:t>Aumentar las ventas de libros de manera virtual.</a:t>
            </a:r>
            <a:endParaRPr b="1" sz="1300">
              <a:solidFill>
                <a:srgbClr val="666666"/>
              </a:solidFill>
              <a:latin typeface="Calibri"/>
              <a:ea typeface="Calibri"/>
              <a:cs typeface="Calibri"/>
              <a:sym typeface="Calibri"/>
            </a:endParaRPr>
          </a:p>
          <a:p>
            <a:pPr indent="-311150" lvl="0" marL="457200" marR="0" rtl="0" algn="just">
              <a:lnSpc>
                <a:spcPct val="150000"/>
              </a:lnSpc>
              <a:spcBef>
                <a:spcPts val="0"/>
              </a:spcBef>
              <a:spcAft>
                <a:spcPts val="0"/>
              </a:spcAft>
              <a:buClr>
                <a:srgbClr val="666666"/>
              </a:buClr>
              <a:buSzPts val="1300"/>
              <a:buFont typeface="Calibri"/>
              <a:buAutoNum type="arabicPeriod"/>
            </a:pPr>
            <a:r>
              <a:rPr b="1" lang="es-CO" sz="1300">
                <a:solidFill>
                  <a:srgbClr val="666666"/>
                </a:solidFill>
                <a:latin typeface="Calibri"/>
                <a:ea typeface="Calibri"/>
                <a:cs typeface="Calibri"/>
                <a:sym typeface="Calibri"/>
              </a:rPr>
              <a:t>Aumentar el alcance del aplicativo al 50% de la zona de bogotá, para el año 2022.</a:t>
            </a:r>
            <a:endParaRPr b="1" sz="1300">
              <a:solidFill>
                <a:srgbClr val="666666"/>
              </a:solidFill>
              <a:latin typeface="Calibri"/>
              <a:ea typeface="Calibri"/>
              <a:cs typeface="Calibri"/>
              <a:sym typeface="Calibri"/>
            </a:endParaRPr>
          </a:p>
          <a:p>
            <a:pPr indent="-311150" lvl="0" marL="457200" marR="0" rtl="0" algn="just">
              <a:lnSpc>
                <a:spcPct val="150000"/>
              </a:lnSpc>
              <a:spcBef>
                <a:spcPts val="0"/>
              </a:spcBef>
              <a:spcAft>
                <a:spcPts val="0"/>
              </a:spcAft>
              <a:buClr>
                <a:srgbClr val="666666"/>
              </a:buClr>
              <a:buSzPts val="1300"/>
              <a:buFont typeface="Calibri"/>
              <a:buAutoNum type="arabicPeriod"/>
            </a:pPr>
            <a:r>
              <a:rPr b="1" lang="es-CO" sz="1300">
                <a:solidFill>
                  <a:srgbClr val="666666"/>
                </a:solidFill>
                <a:latin typeface="Calibri"/>
                <a:ea typeface="Calibri"/>
                <a:cs typeface="Calibri"/>
                <a:sym typeface="Calibri"/>
              </a:rPr>
              <a:t>Asociarnos con otras </a:t>
            </a:r>
            <a:r>
              <a:rPr b="1" lang="es-CO" sz="1300">
                <a:solidFill>
                  <a:srgbClr val="666666"/>
                </a:solidFill>
                <a:latin typeface="Calibri"/>
                <a:ea typeface="Calibri"/>
                <a:cs typeface="Calibri"/>
                <a:sym typeface="Calibri"/>
              </a:rPr>
              <a:t>librerías</a:t>
            </a:r>
            <a:r>
              <a:rPr b="1" lang="es-CO" sz="1300">
                <a:solidFill>
                  <a:srgbClr val="666666"/>
                </a:solidFill>
                <a:latin typeface="Calibri"/>
                <a:ea typeface="Calibri"/>
                <a:cs typeface="Calibri"/>
                <a:sym typeface="Calibri"/>
              </a:rPr>
              <a:t>, para brindar un mejor servicio a los usuarios.</a:t>
            </a:r>
            <a:endParaRPr b="1" sz="1300">
              <a:solidFill>
                <a:srgbClr val="666666"/>
              </a:solidFill>
              <a:latin typeface="Calibri"/>
              <a:ea typeface="Calibri"/>
              <a:cs typeface="Calibri"/>
              <a:sym typeface="Calibri"/>
            </a:endParaRPr>
          </a:p>
        </p:txBody>
      </p:sp>
      <p:pic>
        <p:nvPicPr>
          <p:cNvPr id="97" name="Google Shape;97;p18"/>
          <p:cNvPicPr preferRelativeResize="0"/>
          <p:nvPr/>
        </p:nvPicPr>
        <p:blipFill rotWithShape="1">
          <a:blip r:embed="rId3">
            <a:alphaModFix/>
          </a:blip>
          <a:srcRect b="0" l="0" r="0" t="0"/>
          <a:stretch/>
        </p:blipFill>
        <p:spPr>
          <a:xfrm>
            <a:off x="8368824" y="4391923"/>
            <a:ext cx="608542" cy="592923"/>
          </a:xfrm>
          <a:prstGeom prst="rect">
            <a:avLst/>
          </a:prstGeom>
          <a:noFill/>
          <a:ln>
            <a:noFill/>
          </a:ln>
        </p:spPr>
      </p:pic>
      <p:sp>
        <p:nvSpPr>
          <p:cNvPr id="98" name="Google Shape;98;p18"/>
          <p:cNvSpPr/>
          <p:nvPr/>
        </p:nvSpPr>
        <p:spPr>
          <a:xfrm flipH="1" rot="10800000">
            <a:off x="365499" y="646197"/>
            <a:ext cx="1766400" cy="60600"/>
          </a:xfrm>
          <a:prstGeom prst="rect">
            <a:avLst/>
          </a:prstGeom>
          <a:solidFill>
            <a:srgbClr val="FF66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99" name="Google Shape;99;p18"/>
          <p:cNvPicPr preferRelativeResize="0"/>
          <p:nvPr/>
        </p:nvPicPr>
        <p:blipFill rotWithShape="1">
          <a:blip r:embed="rId4">
            <a:alphaModFix/>
          </a:blip>
          <a:srcRect b="0" l="0" r="49578" t="0"/>
          <a:stretch/>
        </p:blipFill>
        <p:spPr>
          <a:xfrm>
            <a:off x="6259050" y="995225"/>
            <a:ext cx="2718325" cy="3596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9"/>
          <p:cNvSpPr txBox="1"/>
          <p:nvPr/>
        </p:nvSpPr>
        <p:spPr>
          <a:xfrm>
            <a:off x="247150" y="87525"/>
            <a:ext cx="6755400" cy="646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CO" sz="3500">
                <a:solidFill>
                  <a:srgbClr val="3F3F3F"/>
                </a:solidFill>
                <a:latin typeface="Times New Roman"/>
                <a:ea typeface="Times New Roman"/>
                <a:cs typeface="Times New Roman"/>
                <a:sym typeface="Times New Roman"/>
              </a:rPr>
              <a:t>Levantamiento de información</a:t>
            </a:r>
            <a:endParaRPr sz="1300">
              <a:latin typeface="Times New Roman"/>
              <a:ea typeface="Times New Roman"/>
              <a:cs typeface="Times New Roman"/>
              <a:sym typeface="Times New Roman"/>
            </a:endParaRPr>
          </a:p>
        </p:txBody>
      </p:sp>
      <p:pic>
        <p:nvPicPr>
          <p:cNvPr id="105" name="Google Shape;105;p19"/>
          <p:cNvPicPr preferRelativeResize="0"/>
          <p:nvPr/>
        </p:nvPicPr>
        <p:blipFill rotWithShape="1">
          <a:blip r:embed="rId3">
            <a:alphaModFix/>
          </a:blip>
          <a:srcRect b="0" l="0" r="0" t="0"/>
          <a:stretch/>
        </p:blipFill>
        <p:spPr>
          <a:xfrm>
            <a:off x="8368824" y="4391923"/>
            <a:ext cx="608542" cy="592923"/>
          </a:xfrm>
          <a:prstGeom prst="rect">
            <a:avLst/>
          </a:prstGeom>
          <a:noFill/>
          <a:ln>
            <a:noFill/>
          </a:ln>
        </p:spPr>
      </p:pic>
      <p:pic>
        <p:nvPicPr>
          <p:cNvPr id="106" name="Google Shape;106;p19"/>
          <p:cNvPicPr preferRelativeResize="0"/>
          <p:nvPr/>
        </p:nvPicPr>
        <p:blipFill>
          <a:blip r:embed="rId4">
            <a:alphaModFix/>
          </a:blip>
          <a:stretch>
            <a:fillRect/>
          </a:stretch>
        </p:blipFill>
        <p:spPr>
          <a:xfrm>
            <a:off x="148000" y="733725"/>
            <a:ext cx="6932600" cy="32199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0"/>
          <p:cNvSpPr txBox="1"/>
          <p:nvPr/>
        </p:nvSpPr>
        <p:spPr>
          <a:xfrm>
            <a:off x="247150" y="87525"/>
            <a:ext cx="6755400" cy="646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CO" sz="3500">
                <a:solidFill>
                  <a:srgbClr val="3F3F3F"/>
                </a:solidFill>
                <a:latin typeface="Times New Roman"/>
                <a:ea typeface="Times New Roman"/>
                <a:cs typeface="Times New Roman"/>
                <a:sym typeface="Times New Roman"/>
              </a:rPr>
              <a:t>Levantamiento de información</a:t>
            </a:r>
            <a:endParaRPr sz="1300">
              <a:latin typeface="Times New Roman"/>
              <a:ea typeface="Times New Roman"/>
              <a:cs typeface="Times New Roman"/>
              <a:sym typeface="Times New Roman"/>
            </a:endParaRPr>
          </a:p>
        </p:txBody>
      </p:sp>
      <p:pic>
        <p:nvPicPr>
          <p:cNvPr id="112" name="Google Shape;112;p20"/>
          <p:cNvPicPr preferRelativeResize="0"/>
          <p:nvPr/>
        </p:nvPicPr>
        <p:blipFill rotWithShape="1">
          <a:blip r:embed="rId3">
            <a:alphaModFix/>
          </a:blip>
          <a:srcRect b="0" l="0" r="0" t="0"/>
          <a:stretch/>
        </p:blipFill>
        <p:spPr>
          <a:xfrm>
            <a:off x="8368824" y="4391923"/>
            <a:ext cx="608542" cy="592923"/>
          </a:xfrm>
          <a:prstGeom prst="rect">
            <a:avLst/>
          </a:prstGeom>
          <a:noFill/>
          <a:ln>
            <a:noFill/>
          </a:ln>
        </p:spPr>
      </p:pic>
      <p:pic>
        <p:nvPicPr>
          <p:cNvPr id="113" name="Google Shape;113;p20"/>
          <p:cNvPicPr preferRelativeResize="0"/>
          <p:nvPr/>
        </p:nvPicPr>
        <p:blipFill>
          <a:blip r:embed="rId4">
            <a:alphaModFix/>
          </a:blip>
          <a:stretch>
            <a:fillRect/>
          </a:stretch>
        </p:blipFill>
        <p:spPr>
          <a:xfrm>
            <a:off x="152400" y="886125"/>
            <a:ext cx="6949349" cy="38052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1"/>
          <p:cNvSpPr txBox="1"/>
          <p:nvPr/>
        </p:nvSpPr>
        <p:spPr>
          <a:xfrm>
            <a:off x="247150" y="87525"/>
            <a:ext cx="6755400" cy="646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CO" sz="3500">
                <a:solidFill>
                  <a:srgbClr val="3F3F3F"/>
                </a:solidFill>
                <a:latin typeface="Times New Roman"/>
                <a:ea typeface="Times New Roman"/>
                <a:cs typeface="Times New Roman"/>
                <a:sym typeface="Times New Roman"/>
              </a:rPr>
              <a:t>Levantamiento de información</a:t>
            </a:r>
            <a:endParaRPr sz="1300">
              <a:latin typeface="Times New Roman"/>
              <a:ea typeface="Times New Roman"/>
              <a:cs typeface="Times New Roman"/>
              <a:sym typeface="Times New Roman"/>
            </a:endParaRPr>
          </a:p>
        </p:txBody>
      </p:sp>
      <p:pic>
        <p:nvPicPr>
          <p:cNvPr id="119" name="Google Shape;119;p21"/>
          <p:cNvPicPr preferRelativeResize="0"/>
          <p:nvPr/>
        </p:nvPicPr>
        <p:blipFill rotWithShape="1">
          <a:blip r:embed="rId3">
            <a:alphaModFix/>
          </a:blip>
          <a:srcRect b="0" l="0" r="0" t="0"/>
          <a:stretch/>
        </p:blipFill>
        <p:spPr>
          <a:xfrm>
            <a:off x="8368824" y="4391923"/>
            <a:ext cx="608542" cy="592923"/>
          </a:xfrm>
          <a:prstGeom prst="rect">
            <a:avLst/>
          </a:prstGeom>
          <a:noFill/>
          <a:ln>
            <a:noFill/>
          </a:ln>
        </p:spPr>
      </p:pic>
      <p:pic>
        <p:nvPicPr>
          <p:cNvPr id="120" name="Google Shape;120;p21"/>
          <p:cNvPicPr preferRelativeResize="0"/>
          <p:nvPr/>
        </p:nvPicPr>
        <p:blipFill>
          <a:blip r:embed="rId4">
            <a:alphaModFix/>
          </a:blip>
          <a:stretch>
            <a:fillRect/>
          </a:stretch>
        </p:blipFill>
        <p:spPr>
          <a:xfrm>
            <a:off x="152400" y="886125"/>
            <a:ext cx="7432725" cy="3213825"/>
          </a:xfrm>
          <a:prstGeom prst="rect">
            <a:avLst/>
          </a:prstGeom>
          <a:noFill/>
          <a:ln>
            <a:noFill/>
          </a:ln>
        </p:spPr>
      </p:pic>
      <p:pic>
        <p:nvPicPr>
          <p:cNvPr id="121" name="Google Shape;121;p21"/>
          <p:cNvPicPr preferRelativeResize="0"/>
          <p:nvPr/>
        </p:nvPicPr>
        <p:blipFill rotWithShape="1">
          <a:blip r:embed="rId5">
            <a:alphaModFix/>
          </a:blip>
          <a:srcRect b="0" l="0" r="0" t="23295"/>
          <a:stretch/>
        </p:blipFill>
        <p:spPr>
          <a:xfrm>
            <a:off x="5456950" y="3588400"/>
            <a:ext cx="1458850" cy="5929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